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63" r:id="rId3"/>
    <p:sldId id="280" r:id="rId4"/>
    <p:sldId id="283" r:id="rId5"/>
    <p:sldId id="285" r:id="rId6"/>
    <p:sldId id="286" r:id="rId7"/>
    <p:sldId id="260" r:id="rId8"/>
    <p:sldId id="264" r:id="rId9"/>
    <p:sldId id="265" r:id="rId10"/>
    <p:sldId id="266" r:id="rId11"/>
    <p:sldId id="267" r:id="rId12"/>
    <p:sldId id="268" r:id="rId13"/>
    <p:sldId id="270" r:id="rId14"/>
    <p:sldId id="271" r:id="rId15"/>
    <p:sldId id="273" r:id="rId16"/>
    <p:sldId id="274" r:id="rId17"/>
    <p:sldId id="276"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58A3401-1EBB-4CC9-AFDB-4A58D64AEBE7}" type="datetimeFigureOut">
              <a:rPr lang="en-IN" smtClean="0"/>
              <a:t>01-03-2025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58A3401-1EBB-4CC9-AFDB-4A58D64AEBE7}" type="datetimeFigureOut">
              <a:rPr lang="en-IN" smtClean="0"/>
              <a:t>01-03-2025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358A3401-1EBB-4CC9-AFDB-4A58D64AEBE7}" type="datetimeFigureOut">
              <a:rPr lang="en-IN" smtClean="0"/>
              <a:t>01-03-2025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A3401-1EBB-4CC9-AFDB-4A58D64AEBE7}" type="datetimeFigureOut">
              <a:rPr lang="en-IN" smtClean="0"/>
              <a:t>01-03-2025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8A3401-1EBB-4CC9-AFDB-4A58D64AEBE7}" type="datetimeFigureOut">
              <a:rPr lang="en-IN" smtClean="0"/>
              <a:t>01-03-2025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8A3401-1EBB-4CC9-AFDB-4A58D64AEBE7}" type="datetimeFigureOut">
              <a:rPr lang="en-IN" smtClean="0"/>
              <a:t>01-03-2025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8A3401-1EBB-4CC9-AFDB-4A58D64AEBE7}" type="datetimeFigureOut">
              <a:rPr lang="en-IN" smtClean="0"/>
              <a:t>01-03-2025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58A3401-1EBB-4CC9-AFDB-4A58D64AEBE7}" type="datetimeFigureOut">
              <a:rPr lang="en-IN" smtClean="0"/>
              <a:t>01-03-2025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58A3401-1EBB-4CC9-AFDB-4A58D64AEBE7}" type="datetimeFigureOut">
              <a:rPr lang="en-IN" smtClean="0"/>
              <a:t>01-03-2025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358A3401-1EBB-4CC9-AFDB-4A58D64AEBE7}" type="datetimeFigureOut">
              <a:rPr lang="en-IN" smtClean="0"/>
              <a:t>01-03-2025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A3401-1EBB-4CC9-AFDB-4A58D64AEBE7}" type="datetimeFigureOut">
              <a:rPr lang="en-IN" smtClean="0"/>
              <a:t>01-03-2025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8A3401-1EBB-4CC9-AFDB-4A58D64AEBE7}" type="datetimeFigureOut">
              <a:rPr lang="en-IN" smtClean="0"/>
              <a:t>01-03-2025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8A3401-1EBB-4CC9-AFDB-4A58D64AEBE7}" type="datetimeFigureOut">
              <a:rPr lang="en-IN" smtClean="0"/>
              <a:t>01-03-2025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835CB9-753C-4C89-A762-85955DA37A8C}"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A3401-1EBB-4CC9-AFDB-4A58D64AEBE7}" type="datetimeFigureOut">
              <a:rPr lang="en-IN" smtClean="0"/>
              <a:t>01-03-2025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5CB9-753C-4C89-A762-85955DA37A8C}"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A3401-1EBB-4CC9-AFDB-4A58D64AEBE7}" type="datetimeFigureOut">
              <a:rPr lang="en-IN" smtClean="0"/>
              <a:t>01-03-2025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5CB9-753C-4C89-A762-85955DA37A8C}"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21.sv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7760" y="1365532"/>
            <a:ext cx="8740588" cy="1384995"/>
          </a:xfrm>
          <a:prstGeom prst="rect">
            <a:avLst/>
          </a:prstGeom>
          <a:noFill/>
        </p:spPr>
        <p:txBody>
          <a:bodyPr wrap="square">
            <a:spAutoFit/>
          </a:bodyPr>
          <a:lstStyle/>
          <a:p>
            <a:r>
              <a:rPr lang="en-US" sz="6600" b="1" dirty="0">
                <a:solidFill>
                  <a:srgbClr val="C00000"/>
                </a:solidFill>
                <a:latin typeface="Comic Sans MS" panose="030F0702030302020204" pitchFamily="66" charset="0"/>
              </a:rPr>
              <a:t>Antitubercular Drugs</a:t>
            </a:r>
            <a:r>
              <a:rPr lang="en-IN" sz="6600" b="1" dirty="0">
                <a:solidFill>
                  <a:srgbClr val="C00000"/>
                </a:solidFill>
                <a:latin typeface="Comic Sans MS" panose="030F0702030302020204" pitchFamily="66" charset="0"/>
              </a:rPr>
              <a:t/>
            </a:r>
            <a:br>
              <a:rPr lang="en-IN" sz="6600" b="1" dirty="0">
                <a:solidFill>
                  <a:srgbClr val="C00000"/>
                </a:solidFill>
                <a:latin typeface="Comic Sans MS" panose="030F0702030302020204" pitchFamily="66" charset="0"/>
              </a:rPr>
            </a:br>
            <a:endParaRPr lang="en-IN" dirty="0"/>
          </a:p>
        </p:txBody>
      </p:sp>
      <p:sp>
        <p:nvSpPr>
          <p:cNvPr id="5" name="TextBox 4"/>
          <p:cNvSpPr txBox="1"/>
          <p:nvPr/>
        </p:nvSpPr>
        <p:spPr>
          <a:xfrm>
            <a:off x="6096000" y="4610576"/>
            <a:ext cx="6096000" cy="1477328"/>
          </a:xfrm>
          <a:prstGeom prst="rect">
            <a:avLst/>
          </a:prstGeom>
          <a:noFill/>
        </p:spPr>
        <p:txBody>
          <a:bodyPr wrap="square">
            <a:spAutoFit/>
          </a:bodyPr>
          <a:lstStyle/>
          <a:p>
            <a:r>
              <a:rPr lang="en-IN" sz="1800" b="1" dirty="0" err="1">
                <a:solidFill>
                  <a:srgbClr val="000099"/>
                </a:solidFill>
                <a:latin typeface="Comic Sans MS" panose="030F0702030302020204" pitchFamily="66" charset="0"/>
              </a:rPr>
              <a:t>Dr.B</a:t>
            </a:r>
            <a:r>
              <a:rPr lang="en-IN" b="1" dirty="0" err="1">
                <a:solidFill>
                  <a:srgbClr val="000099"/>
                </a:solidFill>
                <a:latin typeface="Comic Sans MS" panose="030F0702030302020204" pitchFamily="66" charset="0"/>
              </a:rPr>
              <a:t>.</a:t>
            </a:r>
            <a:r>
              <a:rPr lang="en-IN" sz="1800" b="1" dirty="0" err="1">
                <a:solidFill>
                  <a:srgbClr val="000099"/>
                </a:solidFill>
                <a:latin typeface="Comic Sans MS" panose="030F0702030302020204" pitchFamily="66" charset="0"/>
              </a:rPr>
              <a:t>Padma</a:t>
            </a:r>
            <a:endParaRPr lang="en-IN" sz="1800" b="1" dirty="0">
              <a:solidFill>
                <a:srgbClr val="000099"/>
              </a:solidFill>
              <a:latin typeface="Comic Sans MS" panose="030F0702030302020204" pitchFamily="66" charset="0"/>
            </a:endParaRPr>
          </a:p>
          <a:p>
            <a:r>
              <a:rPr lang="en-IN" sz="1800" dirty="0" smtClean="0">
                <a:latin typeface="Comic Sans MS" panose="030F0702030302020204" pitchFamily="66" charset="0"/>
              </a:rPr>
              <a:t>Asst</a:t>
            </a:r>
            <a:r>
              <a:rPr lang="en-IN" sz="1800" dirty="0">
                <a:latin typeface="Comic Sans MS" panose="030F0702030302020204" pitchFamily="66" charset="0"/>
              </a:rPr>
              <a:t>. Professor</a:t>
            </a:r>
          </a:p>
          <a:p>
            <a:r>
              <a:rPr lang="en-IN" sz="1800" dirty="0">
                <a:latin typeface="Comic Sans MS" panose="030F0702030302020204" pitchFamily="66" charset="0"/>
              </a:rPr>
              <a:t>Dept. of Pharmaceutical chemistry</a:t>
            </a:r>
          </a:p>
          <a:p>
            <a:r>
              <a:rPr lang="en-IN" dirty="0">
                <a:latin typeface="Comic Sans MS" panose="030F0702030302020204" pitchFamily="66" charset="0"/>
              </a:rPr>
              <a:t>St Peters Institute of Pharmaceutical sciences</a:t>
            </a:r>
          </a:p>
          <a:p>
            <a:r>
              <a:rPr lang="en-IN" sz="1800" dirty="0" err="1">
                <a:latin typeface="Comic Sans MS" panose="030F0702030302020204" pitchFamily="66" charset="0"/>
              </a:rPr>
              <a:t>Hanamkonda</a:t>
            </a:r>
            <a:endParaRPr lang="en-IN" sz="1800" dirty="0">
              <a:latin typeface="Comic Sans MS" panose="030F0702030302020204" pitchFamily="66" charset="0"/>
            </a:endParaRPr>
          </a:p>
        </p:txBody>
      </p:sp>
      <p:pic>
        <p:nvPicPr>
          <p:cNvPr id="4" name="Picture 3" descr="SPIPS Logo.png"/>
          <p:cNvPicPr>
            <a:picLocks noChangeAspect="1"/>
          </p:cNvPicPr>
          <p:nvPr/>
        </p:nvPicPr>
        <p:blipFill>
          <a:blip r:embed="rId2" cstate="print"/>
          <a:stretch>
            <a:fillRect/>
          </a:stretch>
        </p:blipFill>
        <p:spPr>
          <a:xfrm>
            <a:off x="10421112" y="185039"/>
            <a:ext cx="1428572" cy="14285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6321" y="670492"/>
            <a:ext cx="6096000" cy="369332"/>
          </a:xfrm>
          <a:prstGeom prst="rect">
            <a:avLst/>
          </a:prstGeom>
          <a:noFill/>
        </p:spPr>
        <p:txBody>
          <a:bodyPr wrap="square">
            <a:spAutoFit/>
          </a:bodyPr>
          <a:lstStyle/>
          <a:p>
            <a:r>
              <a:rPr lang="en-IN" dirty="0">
                <a:solidFill>
                  <a:srgbClr val="FF0000"/>
                </a:solidFill>
              </a:rPr>
              <a:t>Ethionamide (ETH)</a:t>
            </a:r>
          </a:p>
        </p:txBody>
      </p:sp>
      <p:sp>
        <p:nvSpPr>
          <p:cNvPr id="5" name="TextBox 4"/>
          <p:cNvSpPr txBox="1"/>
          <p:nvPr/>
        </p:nvSpPr>
        <p:spPr>
          <a:xfrm>
            <a:off x="1105199" y="3238276"/>
            <a:ext cx="9816353" cy="645160"/>
          </a:xfrm>
          <a:prstGeom prst="rect">
            <a:avLst/>
          </a:prstGeom>
          <a:noFill/>
        </p:spPr>
        <p:txBody>
          <a:bodyPr wrap="square">
            <a:spAutoFit/>
          </a:bodyPr>
          <a:lstStyle/>
          <a:p>
            <a:r>
              <a:rPr lang="en-US" dirty="0"/>
              <a:t>Ethionamide is an antibiotic used to treat tuberculosis. Specifically, it is used, along with other   antituberculosis medications, to treat active multidrug-resistant tuberculosis. -</a:t>
            </a:r>
            <a:endParaRPr lang="en-IN" dirty="0"/>
          </a:p>
        </p:txBody>
      </p:sp>
      <p:sp>
        <p:nvSpPr>
          <p:cNvPr id="7" name="TextBox 6"/>
          <p:cNvSpPr txBox="1"/>
          <p:nvPr/>
        </p:nvSpPr>
        <p:spPr>
          <a:xfrm>
            <a:off x="919779" y="1409379"/>
            <a:ext cx="8964706" cy="1198880"/>
          </a:xfrm>
          <a:prstGeom prst="rect">
            <a:avLst/>
          </a:prstGeom>
          <a:noFill/>
        </p:spPr>
        <p:txBody>
          <a:bodyPr wrap="square">
            <a:spAutoFit/>
          </a:bodyPr>
          <a:lstStyle/>
          <a:p>
            <a:r>
              <a:rPr lang="en-US" dirty="0">
                <a:solidFill>
                  <a:srgbClr val="FF0000"/>
                </a:solidFill>
              </a:rPr>
              <a:t>Mechanism of action –</a:t>
            </a:r>
            <a:r>
              <a:rPr lang="en-US" dirty="0"/>
              <a:t> </a:t>
            </a:r>
          </a:p>
          <a:p>
            <a:r>
              <a:rPr lang="en-US" dirty="0"/>
              <a:t>Ethionamide (ETH) is a prodrug which is activated by the enzyme </a:t>
            </a:r>
            <a:r>
              <a:rPr lang="en-US" dirty="0" err="1"/>
              <a:t>ethA</a:t>
            </a:r>
            <a:r>
              <a:rPr lang="en-US" dirty="0"/>
              <a:t>, a mono-oxygenase in Mycobacterium tuberculosis, and then binds NAD+ to form an adduct (ETH-NAD) which inhibitory effect on the mycolic acid synthesis.</a:t>
            </a:r>
            <a:endParaRPr lang="en-IN" dirty="0"/>
          </a:p>
        </p:txBody>
      </p:sp>
      <p:sp>
        <p:nvSpPr>
          <p:cNvPr id="9" name="TextBox 8"/>
          <p:cNvSpPr txBox="1"/>
          <p:nvPr/>
        </p:nvSpPr>
        <p:spPr>
          <a:xfrm>
            <a:off x="991534" y="4261978"/>
            <a:ext cx="8892988" cy="1200329"/>
          </a:xfrm>
          <a:prstGeom prst="rect">
            <a:avLst/>
          </a:prstGeom>
          <a:noFill/>
        </p:spPr>
        <p:txBody>
          <a:bodyPr wrap="square">
            <a:spAutoFit/>
          </a:bodyPr>
          <a:lstStyle/>
          <a:p>
            <a:r>
              <a:rPr lang="en-IN" dirty="0">
                <a:solidFill>
                  <a:srgbClr val="FF0000"/>
                </a:solidFill>
              </a:rPr>
              <a:t>Adverse effects </a:t>
            </a:r>
          </a:p>
          <a:p>
            <a:r>
              <a:rPr lang="en-IN" dirty="0"/>
              <a:t> Most common side effects: nausea, vomiting, </a:t>
            </a:r>
            <a:r>
              <a:rPr lang="en-IN" dirty="0" smtClean="0"/>
              <a:t>diarrhoea</a:t>
            </a:r>
            <a:r>
              <a:rPr lang="en-IN" dirty="0"/>
              <a:t>, abdominal pain, excessive salivation, metallic taste, stomatitis, anorexia and weight loss. o Ethionamide can cause hepatocellular toxicity and is contraindicated in patients with severe liver impairment</a:t>
            </a:r>
          </a:p>
        </p:txBody>
      </p:sp>
      <p:sp>
        <p:nvSpPr>
          <p:cNvPr id="2" name="Text Box 1"/>
          <p:cNvSpPr txBox="1"/>
          <p:nvPr/>
        </p:nvSpPr>
        <p:spPr>
          <a:xfrm>
            <a:off x="896620" y="2976880"/>
            <a:ext cx="4064000" cy="368300"/>
          </a:xfrm>
          <a:prstGeom prst="rect">
            <a:avLst/>
          </a:prstGeom>
          <a:noFill/>
        </p:spPr>
        <p:txBody>
          <a:bodyPr wrap="square" rtlCol="0">
            <a:spAutoFit/>
          </a:bodyPr>
          <a:lstStyle/>
          <a:p>
            <a:r>
              <a:rPr lang="en-US">
                <a:solidFill>
                  <a:srgbClr val="FF0000"/>
                </a:solidFill>
              </a:rPr>
              <a:t>Uses</a:t>
            </a:r>
          </a:p>
        </p:txBody>
      </p:sp>
      <p:pic>
        <p:nvPicPr>
          <p:cNvPr id="8" name="Picture 7" descr="SPIPS Logo.png"/>
          <p:cNvPicPr>
            <a:picLocks noChangeAspect="1"/>
          </p:cNvPicPr>
          <p:nvPr/>
        </p:nvPicPr>
        <p:blipFill>
          <a:blip r:embed="rId2" cstate="print"/>
          <a:stretch>
            <a:fillRect/>
          </a:stretch>
        </p:blipFill>
        <p:spPr>
          <a:xfrm>
            <a:off x="10421112" y="185039"/>
            <a:ext cx="1428572" cy="14285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6155" y="165735"/>
            <a:ext cx="6096000" cy="368300"/>
          </a:xfrm>
          <a:prstGeom prst="rect">
            <a:avLst/>
          </a:prstGeom>
          <a:noFill/>
        </p:spPr>
        <p:txBody>
          <a:bodyPr wrap="square">
            <a:spAutoFit/>
          </a:bodyPr>
          <a:lstStyle/>
          <a:p>
            <a:r>
              <a:rPr lang="en-IN" dirty="0">
                <a:solidFill>
                  <a:srgbClr val="FF0000"/>
                </a:solidFill>
              </a:rPr>
              <a:t>Para-amino-salicylic acid (PAS)</a:t>
            </a:r>
          </a:p>
        </p:txBody>
      </p:sp>
      <p:sp>
        <p:nvSpPr>
          <p:cNvPr id="5" name="TextBox 4"/>
          <p:cNvSpPr txBox="1"/>
          <p:nvPr/>
        </p:nvSpPr>
        <p:spPr>
          <a:xfrm>
            <a:off x="986118" y="736030"/>
            <a:ext cx="9170894" cy="923330"/>
          </a:xfrm>
          <a:prstGeom prst="rect">
            <a:avLst/>
          </a:prstGeom>
          <a:noFill/>
        </p:spPr>
        <p:txBody>
          <a:bodyPr wrap="square">
            <a:spAutoFit/>
          </a:bodyPr>
          <a:lstStyle/>
          <a:p>
            <a:r>
              <a:rPr lang="en-IN" dirty="0"/>
              <a:t>Para-amino-salicylic acid, also known as 4-Aminosalicylic acid. - Amino-salicylic acid is bacteriostatic against Mycobacterium tuberculosis (prevents the multiplying of bacteria without destroying them). - It also inhibits the onset of bacterial resistance to streptomycin and isoniazid</a:t>
            </a:r>
          </a:p>
        </p:txBody>
      </p:sp>
      <p:sp>
        <p:nvSpPr>
          <p:cNvPr id="7" name="TextBox 6"/>
          <p:cNvSpPr txBox="1"/>
          <p:nvPr/>
        </p:nvSpPr>
        <p:spPr>
          <a:xfrm>
            <a:off x="986118" y="1861298"/>
            <a:ext cx="8848164" cy="1477328"/>
          </a:xfrm>
          <a:prstGeom prst="rect">
            <a:avLst/>
          </a:prstGeom>
          <a:noFill/>
        </p:spPr>
        <p:txBody>
          <a:bodyPr wrap="square">
            <a:spAutoFit/>
          </a:bodyPr>
          <a:lstStyle/>
          <a:p>
            <a:r>
              <a:rPr lang="en-IN" dirty="0">
                <a:solidFill>
                  <a:srgbClr val="FF0000"/>
                </a:solidFill>
              </a:rPr>
              <a:t>Mechanism of action </a:t>
            </a:r>
            <a:r>
              <a:rPr lang="en-IN" dirty="0">
                <a:solidFill>
                  <a:schemeClr val="tx1"/>
                </a:solidFill>
              </a:rPr>
              <a:t>– </a:t>
            </a:r>
          </a:p>
          <a:p>
            <a:r>
              <a:rPr lang="en-IN" dirty="0">
                <a:solidFill>
                  <a:schemeClr val="tx1"/>
                </a:solidFill>
              </a:rPr>
              <a:t>There are two mechanisms responsible for amino-salicylic acid's bacteriostatic action against Mycobacterium tuberculosis. o Amino-salicylic acid is an inhibitor of bacterial folate metabolism (inhibit Dihydrofolate reductase). o Amino-salicylic acid also inhibit the synthesis of the cell wall component, mycobactin, thus reducing iron uptake by M. tuberculosis.</a:t>
            </a:r>
          </a:p>
        </p:txBody>
      </p:sp>
      <p:sp>
        <p:nvSpPr>
          <p:cNvPr id="9" name="TextBox 8"/>
          <p:cNvSpPr txBox="1"/>
          <p:nvPr/>
        </p:nvSpPr>
        <p:spPr>
          <a:xfrm>
            <a:off x="986118" y="3462225"/>
            <a:ext cx="8713694" cy="1753235"/>
          </a:xfrm>
          <a:prstGeom prst="rect">
            <a:avLst/>
          </a:prstGeom>
          <a:noFill/>
        </p:spPr>
        <p:txBody>
          <a:bodyPr wrap="square">
            <a:spAutoFit/>
          </a:bodyPr>
          <a:lstStyle/>
          <a:p>
            <a:r>
              <a:rPr lang="en-IN" dirty="0"/>
              <a:t> </a:t>
            </a:r>
            <a:r>
              <a:rPr lang="en-IN" dirty="0">
                <a:solidFill>
                  <a:srgbClr val="FF0000"/>
                </a:solidFill>
              </a:rPr>
              <a:t>Adverse effects </a:t>
            </a:r>
            <a:endParaRPr lang="en-IN" dirty="0"/>
          </a:p>
          <a:p>
            <a:r>
              <a:rPr lang="en-IN" dirty="0"/>
              <a:t>The most common side effect is gastrointestinal intolerance manifested by nausea, vomiting, </a:t>
            </a:r>
            <a:r>
              <a:rPr lang="en-IN" dirty="0" err="1"/>
              <a:t>diarrhea</a:t>
            </a:r>
            <a:r>
              <a:rPr lang="en-IN" dirty="0"/>
              <a:t>, and abdominal pain. - Hypersensitivity reactions: Fever, skin eruptions, dermatitis, or lymphoma-like syndrome, </a:t>
            </a:r>
            <a:r>
              <a:rPr lang="en-IN" dirty="0" err="1"/>
              <a:t>leucopenia</a:t>
            </a:r>
            <a:r>
              <a:rPr lang="en-IN" dirty="0"/>
              <a:t>, agranulocytosis, thrombocytopenia, </a:t>
            </a:r>
            <a:r>
              <a:rPr lang="en-IN" dirty="0" err="1"/>
              <a:t>hemolytic</a:t>
            </a:r>
            <a:r>
              <a:rPr lang="en-IN" dirty="0"/>
              <a:t> </a:t>
            </a:r>
            <a:r>
              <a:rPr lang="en-IN" dirty="0" err="1"/>
              <a:t>anemia</a:t>
            </a:r>
            <a:r>
              <a:rPr lang="en-IN" dirty="0"/>
              <a:t>, jaundice, hepatitis, </a:t>
            </a:r>
            <a:r>
              <a:rPr lang="en-IN" dirty="0" err="1"/>
              <a:t>hypoglycemia</a:t>
            </a:r>
            <a:r>
              <a:rPr lang="en-IN" dirty="0"/>
              <a:t>, optic neuritis, encephalopathy, Loeffler's syndrome, and vasculitis and a reduction in prothrombin</a:t>
            </a:r>
          </a:p>
        </p:txBody>
      </p:sp>
      <p:pic>
        <p:nvPicPr>
          <p:cNvPr id="6" name="Picture 5" descr="SPIPS Logo.png"/>
          <p:cNvPicPr>
            <a:picLocks noChangeAspect="1"/>
          </p:cNvPicPr>
          <p:nvPr/>
        </p:nvPicPr>
        <p:blipFill>
          <a:blip r:embed="rId2" cstate="print"/>
          <a:stretch>
            <a:fillRect/>
          </a:stretch>
        </p:blipFill>
        <p:spPr>
          <a:xfrm>
            <a:off x="10421112" y="185039"/>
            <a:ext cx="1428572" cy="14285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7176" y="206188"/>
            <a:ext cx="8426824" cy="369332"/>
          </a:xfrm>
          <a:prstGeom prst="rect">
            <a:avLst/>
          </a:prstGeom>
          <a:noFill/>
        </p:spPr>
        <p:txBody>
          <a:bodyPr wrap="square">
            <a:spAutoFit/>
          </a:bodyPr>
          <a:lstStyle/>
          <a:p>
            <a:r>
              <a:rPr lang="en-IN" dirty="0">
                <a:solidFill>
                  <a:srgbClr val="FF0000"/>
                </a:solidFill>
              </a:rPr>
              <a:t>Rifampicin(</a:t>
            </a:r>
            <a:r>
              <a:rPr lang="en-US" dirty="0">
                <a:solidFill>
                  <a:srgbClr val="FF0000"/>
                </a:solidFill>
              </a:rPr>
              <a:t>R, RMP, RA, RF, or RIF)</a:t>
            </a:r>
          </a:p>
        </p:txBody>
      </p:sp>
      <p:sp>
        <p:nvSpPr>
          <p:cNvPr id="5" name="TextBox 4"/>
          <p:cNvSpPr txBox="1"/>
          <p:nvPr/>
        </p:nvSpPr>
        <p:spPr>
          <a:xfrm>
            <a:off x="894340" y="2749811"/>
            <a:ext cx="9807389" cy="1198880"/>
          </a:xfrm>
          <a:prstGeom prst="rect">
            <a:avLst/>
          </a:prstGeom>
          <a:noFill/>
        </p:spPr>
        <p:txBody>
          <a:bodyPr wrap="square">
            <a:spAutoFit/>
          </a:bodyPr>
          <a:lstStyle/>
          <a:p>
            <a:r>
              <a:rPr lang="en-US" dirty="0"/>
              <a:t>Rifampicin is a broad antibacterial spectrum antibiotic used to treat several types of mycobacterial infections including Mycobacterium avium complex, leprosy, and in combination with other antibacterial to treat latent or active tuberculosis. - Rifampin is bactericidal, and acts on both intracellular and extracellular organisms. - </a:t>
            </a:r>
            <a:endParaRPr lang="en-IN" dirty="0"/>
          </a:p>
        </p:txBody>
      </p:sp>
      <p:sp>
        <p:nvSpPr>
          <p:cNvPr id="7" name="TextBox 6"/>
          <p:cNvSpPr txBox="1"/>
          <p:nvPr/>
        </p:nvSpPr>
        <p:spPr>
          <a:xfrm>
            <a:off x="823220" y="831840"/>
            <a:ext cx="9179860" cy="1200329"/>
          </a:xfrm>
          <a:prstGeom prst="rect">
            <a:avLst/>
          </a:prstGeom>
          <a:noFill/>
        </p:spPr>
        <p:txBody>
          <a:bodyPr wrap="square">
            <a:spAutoFit/>
          </a:bodyPr>
          <a:lstStyle/>
          <a:p>
            <a:r>
              <a:rPr lang="en-IN" dirty="0">
                <a:solidFill>
                  <a:srgbClr val="FF0000"/>
                </a:solidFill>
              </a:rPr>
              <a:t>Mechanism of action of </a:t>
            </a:r>
            <a:r>
              <a:rPr lang="en-IN" dirty="0" err="1">
                <a:solidFill>
                  <a:srgbClr val="FF0000"/>
                </a:solidFill>
              </a:rPr>
              <a:t>Rifampin</a:t>
            </a:r>
            <a:endParaRPr lang="en-IN" dirty="0">
              <a:solidFill>
                <a:srgbClr val="FF0000"/>
              </a:solidFill>
            </a:endParaRPr>
          </a:p>
          <a:p>
            <a:r>
              <a:rPr lang="en-IN" dirty="0"/>
              <a:t> Acts via the inhibition of DNA-dependent RNA polymerase, leading to a suppression of RNA synthesis and cell death. o </a:t>
            </a:r>
            <a:r>
              <a:rPr lang="en-IN" dirty="0" err="1"/>
              <a:t>Rifampin</a:t>
            </a:r>
            <a:r>
              <a:rPr lang="en-IN" dirty="0"/>
              <a:t> is bactericidal for mycobacteria. Human RNA polymerase is not affected by </a:t>
            </a:r>
            <a:r>
              <a:rPr lang="en-IN" dirty="0" err="1"/>
              <a:t>rifampin</a:t>
            </a:r>
            <a:r>
              <a:rPr lang="en-IN" dirty="0"/>
              <a:t>.</a:t>
            </a:r>
          </a:p>
        </p:txBody>
      </p:sp>
      <p:sp>
        <p:nvSpPr>
          <p:cNvPr id="9" name="TextBox 8"/>
          <p:cNvSpPr txBox="1"/>
          <p:nvPr/>
        </p:nvSpPr>
        <p:spPr>
          <a:xfrm>
            <a:off x="894155" y="4141765"/>
            <a:ext cx="9278470" cy="922020"/>
          </a:xfrm>
          <a:prstGeom prst="rect">
            <a:avLst/>
          </a:prstGeom>
          <a:noFill/>
        </p:spPr>
        <p:txBody>
          <a:bodyPr wrap="square">
            <a:spAutoFit/>
          </a:bodyPr>
          <a:lstStyle/>
          <a:p>
            <a:r>
              <a:rPr lang="en-US" dirty="0">
                <a:solidFill>
                  <a:srgbClr val="FF0000"/>
                </a:solidFill>
              </a:rPr>
              <a:t> Adverse effects </a:t>
            </a:r>
          </a:p>
          <a:p>
            <a:r>
              <a:rPr lang="en-US" dirty="0"/>
              <a:t>The most serious adverse effect is hepatotoxicity. The more common side effects include fever, gastrointestinal disturbances, rashes, and immunological reactions.</a:t>
            </a:r>
            <a:endParaRPr lang="en-IN" dirty="0"/>
          </a:p>
        </p:txBody>
      </p:sp>
      <p:sp>
        <p:nvSpPr>
          <p:cNvPr id="2" name="Text Box 1"/>
          <p:cNvSpPr txBox="1"/>
          <p:nvPr/>
        </p:nvSpPr>
        <p:spPr>
          <a:xfrm>
            <a:off x="996950" y="2489835"/>
            <a:ext cx="4064000" cy="368300"/>
          </a:xfrm>
          <a:prstGeom prst="rect">
            <a:avLst/>
          </a:prstGeom>
          <a:noFill/>
        </p:spPr>
        <p:txBody>
          <a:bodyPr wrap="square" rtlCol="0">
            <a:spAutoFit/>
          </a:bodyPr>
          <a:lstStyle/>
          <a:p>
            <a:r>
              <a:rPr lang="en-US">
                <a:solidFill>
                  <a:srgbClr val="FF0000"/>
                </a:solidFill>
              </a:rPr>
              <a:t>Uses</a:t>
            </a:r>
          </a:p>
        </p:txBody>
      </p:sp>
      <p:pic>
        <p:nvPicPr>
          <p:cNvPr id="8" name="Picture 7" descr="SPIPS Logo.png"/>
          <p:cNvPicPr>
            <a:picLocks noChangeAspect="1"/>
          </p:cNvPicPr>
          <p:nvPr/>
        </p:nvPicPr>
        <p:blipFill>
          <a:blip r:embed="rId2" cstate="print"/>
          <a:stretch>
            <a:fillRect/>
          </a:stretch>
        </p:blipFill>
        <p:spPr>
          <a:xfrm>
            <a:off x="10421112" y="185039"/>
            <a:ext cx="1428572" cy="14285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1976" y="232193"/>
            <a:ext cx="6096000" cy="369332"/>
          </a:xfrm>
          <a:prstGeom prst="rect">
            <a:avLst/>
          </a:prstGeom>
          <a:noFill/>
        </p:spPr>
        <p:txBody>
          <a:bodyPr wrap="square">
            <a:spAutoFit/>
          </a:bodyPr>
          <a:lstStyle/>
          <a:p>
            <a:r>
              <a:rPr lang="en-IN" dirty="0">
                <a:solidFill>
                  <a:srgbClr val="FF0000"/>
                </a:solidFill>
              </a:rPr>
              <a:t>Rifabutin (</a:t>
            </a:r>
            <a:r>
              <a:rPr lang="en-IN" dirty="0" err="1">
                <a:solidFill>
                  <a:srgbClr val="FF0000"/>
                </a:solidFill>
              </a:rPr>
              <a:t>Rfb</a:t>
            </a:r>
            <a:r>
              <a:rPr lang="en-IN" dirty="0">
                <a:solidFill>
                  <a:srgbClr val="FF0000"/>
                </a:solidFill>
              </a:rPr>
              <a:t>)</a:t>
            </a:r>
          </a:p>
        </p:txBody>
      </p:sp>
      <p:sp>
        <p:nvSpPr>
          <p:cNvPr id="5" name="TextBox 4"/>
          <p:cNvSpPr txBox="1"/>
          <p:nvPr/>
        </p:nvSpPr>
        <p:spPr>
          <a:xfrm>
            <a:off x="953396" y="2413523"/>
            <a:ext cx="9870142" cy="2030095"/>
          </a:xfrm>
          <a:prstGeom prst="rect">
            <a:avLst/>
          </a:prstGeom>
          <a:noFill/>
        </p:spPr>
        <p:txBody>
          <a:bodyPr wrap="square">
            <a:spAutoFit/>
          </a:bodyPr>
          <a:lstStyle/>
          <a:p>
            <a:r>
              <a:rPr lang="en-US" dirty="0"/>
              <a:t>Rifabutin is a member of the class of </a:t>
            </a:r>
            <a:r>
              <a:rPr lang="en-US" dirty="0" err="1"/>
              <a:t>rifamycins</a:t>
            </a:r>
            <a:r>
              <a:rPr lang="en-US" dirty="0"/>
              <a:t> that is a semisynthetic antibiotic derived from </a:t>
            </a:r>
            <a:r>
              <a:rPr lang="en-US" dirty="0" err="1"/>
              <a:t>Amycolatopsis</a:t>
            </a:r>
            <a:r>
              <a:rPr lang="en-US" dirty="0"/>
              <a:t> </a:t>
            </a:r>
            <a:r>
              <a:rPr lang="en-US" dirty="0" err="1"/>
              <a:t>rifamycinica</a:t>
            </a:r>
            <a:r>
              <a:rPr lang="en-US" dirty="0"/>
              <a:t>. - A broad-spectrum antibiotic that is being used as prophylaxis against disseminated Mycobacterium avium complex infection in HIV-positive patients. - Rifabutin is now recommended as first-line treatment for tuberculosis. - Rifabutin is used in the treatment of Mycobacterium avium complex disease, a bacterial infection most commonly encountered in people with late-stage AIDS. - It has also found to be useful in the treatment of Chlamydophila pneumoniae infection. </a:t>
            </a:r>
            <a:endParaRPr lang="en-IN" dirty="0"/>
          </a:p>
        </p:txBody>
      </p:sp>
      <p:sp>
        <p:nvSpPr>
          <p:cNvPr id="7" name="TextBox 6"/>
          <p:cNvSpPr txBox="1"/>
          <p:nvPr/>
        </p:nvSpPr>
        <p:spPr>
          <a:xfrm>
            <a:off x="1021976" y="930744"/>
            <a:ext cx="9592236" cy="923330"/>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Mechanism of action</a:t>
            </a:r>
          </a:p>
          <a:p>
            <a:r>
              <a:rPr lang="en-US" dirty="0">
                <a:latin typeface="Times New Roman" panose="02020603050405020304" pitchFamily="18" charset="0"/>
                <a:cs typeface="Times New Roman" panose="02020603050405020304" pitchFamily="18" charset="0"/>
              </a:rPr>
              <a:t>  Rifabutin acts via the inhibition of DNA-dependent RNA polymerase in gram-positive and some gram-negative bacteria, leading to a suppression of RNA synthesis and cell death</a:t>
            </a:r>
            <a:endParaRPr lang="en-IN"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78540" y="4542001"/>
            <a:ext cx="9735671" cy="1200329"/>
          </a:xfrm>
          <a:prstGeom prst="rect">
            <a:avLst/>
          </a:prstGeom>
          <a:noFill/>
        </p:spPr>
        <p:txBody>
          <a:bodyPr wrap="square">
            <a:spAutoFit/>
          </a:bodyPr>
          <a:lstStyle/>
          <a:p>
            <a:r>
              <a:rPr lang="en-IN" dirty="0">
                <a:solidFill>
                  <a:srgbClr val="FF0000"/>
                </a:solidFill>
              </a:rPr>
              <a:t>Adverse effects</a:t>
            </a:r>
            <a:r>
              <a:rPr lang="en-IN" dirty="0"/>
              <a:t> :  </a:t>
            </a:r>
            <a:r>
              <a:rPr lang="en-IN" dirty="0" err="1"/>
              <a:t>Diarrhea</a:t>
            </a:r>
            <a:r>
              <a:rPr lang="en-IN" dirty="0"/>
              <a:t> , Stomach upset or pain ,Changes in taste , Nausea , Vomiting ,Belching  Bloating ,Loss of appetite , Headache , Skin rash Rifabutin , Itching , Red, orange, or brown discoloration of your skin, tears, sweat, saliva, urine, or stools (this side effect is harmless and will disappear when the medication is stopped</a:t>
            </a:r>
          </a:p>
        </p:txBody>
      </p:sp>
      <p:sp>
        <p:nvSpPr>
          <p:cNvPr id="2" name="Text Box 1"/>
          <p:cNvSpPr txBox="1"/>
          <p:nvPr/>
        </p:nvSpPr>
        <p:spPr>
          <a:xfrm>
            <a:off x="1106805" y="2045335"/>
            <a:ext cx="4064000" cy="368300"/>
          </a:xfrm>
          <a:prstGeom prst="rect">
            <a:avLst/>
          </a:prstGeom>
          <a:noFill/>
        </p:spPr>
        <p:txBody>
          <a:bodyPr wrap="square" rtlCol="0">
            <a:spAutoFit/>
          </a:bodyPr>
          <a:lstStyle/>
          <a:p>
            <a:r>
              <a:rPr lang="en-US">
                <a:solidFill>
                  <a:srgbClr val="FF0000"/>
                </a:solidFill>
              </a:rPr>
              <a:t>Uses</a:t>
            </a:r>
          </a:p>
        </p:txBody>
      </p:sp>
      <p:pic>
        <p:nvPicPr>
          <p:cNvPr id="8" name="Picture 7" descr="SPIPS Logo.png"/>
          <p:cNvPicPr>
            <a:picLocks noChangeAspect="1"/>
          </p:cNvPicPr>
          <p:nvPr/>
        </p:nvPicPr>
        <p:blipFill>
          <a:blip r:embed="rId2" cstate="print"/>
          <a:stretch>
            <a:fillRect/>
          </a:stretch>
        </p:blipFill>
        <p:spPr>
          <a:xfrm>
            <a:off x="10421112" y="185039"/>
            <a:ext cx="1428572" cy="14285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364" y="463774"/>
            <a:ext cx="8641976" cy="369332"/>
          </a:xfrm>
          <a:prstGeom prst="rect">
            <a:avLst/>
          </a:prstGeom>
          <a:noFill/>
        </p:spPr>
        <p:txBody>
          <a:bodyPr wrap="square">
            <a:spAutoFit/>
          </a:bodyPr>
          <a:lstStyle/>
          <a:p>
            <a:r>
              <a:rPr lang="en-IN" dirty="0" err="1">
                <a:solidFill>
                  <a:srgbClr val="FF0000"/>
                </a:solidFill>
              </a:rPr>
              <a:t>Cycloserine</a:t>
            </a:r>
            <a:r>
              <a:rPr lang="en-IN" dirty="0">
                <a:solidFill>
                  <a:srgbClr val="FF0000"/>
                </a:solidFill>
              </a:rPr>
              <a:t> (Cs</a:t>
            </a:r>
            <a:r>
              <a:rPr lang="en-IN" dirty="0"/>
              <a:t>)</a:t>
            </a:r>
          </a:p>
        </p:txBody>
      </p:sp>
      <p:sp>
        <p:nvSpPr>
          <p:cNvPr id="5" name="TextBox 4"/>
          <p:cNvSpPr txBox="1"/>
          <p:nvPr/>
        </p:nvSpPr>
        <p:spPr>
          <a:xfrm>
            <a:off x="670934" y="3333264"/>
            <a:ext cx="10542494" cy="1198880"/>
          </a:xfrm>
          <a:prstGeom prst="rect">
            <a:avLst/>
          </a:prstGeom>
          <a:noFill/>
        </p:spPr>
        <p:txBody>
          <a:bodyPr wrap="square">
            <a:spAutoFit/>
          </a:bodyPr>
          <a:lstStyle/>
          <a:p>
            <a:r>
              <a:rPr lang="en-US" dirty="0" err="1">
                <a:solidFill>
                  <a:srgbClr val="FF0000"/>
                </a:solidFill>
              </a:rPr>
              <a:t>Uses</a:t>
            </a:r>
            <a:endParaRPr lang="en-US" dirty="0"/>
          </a:p>
          <a:p>
            <a:r>
              <a:rPr lang="en-US" dirty="0"/>
              <a:t> Is a broad-spectrum antibiotic (may be bactericidal or bacteriostatic) used in the treatment of Tuberculosis and certain Urinary Tract Infections (UTI). -It is an antibiotic produced by Streptomyces </a:t>
            </a:r>
            <a:r>
              <a:rPr lang="en-US" dirty="0" err="1"/>
              <a:t>garyphalus</a:t>
            </a:r>
            <a:r>
              <a:rPr lang="en-US" dirty="0"/>
              <a:t> or S. </a:t>
            </a:r>
            <a:r>
              <a:rPr lang="en-US" dirty="0" err="1"/>
              <a:t>orchidaceus</a:t>
            </a:r>
            <a:r>
              <a:rPr lang="en-US" dirty="0"/>
              <a:t>. </a:t>
            </a:r>
            <a:r>
              <a:rPr lang="en-US" dirty="0" err="1"/>
              <a:t>Cycloserine</a:t>
            </a:r>
            <a:r>
              <a:rPr lang="en-US" dirty="0"/>
              <a:t>, is a GABA transaminase inhibitor and inhibition of peptidoglycan synthesis</a:t>
            </a:r>
            <a:endParaRPr lang="en-IN" dirty="0"/>
          </a:p>
        </p:txBody>
      </p:sp>
      <p:sp>
        <p:nvSpPr>
          <p:cNvPr id="7" name="TextBox 6"/>
          <p:cNvSpPr txBox="1"/>
          <p:nvPr/>
        </p:nvSpPr>
        <p:spPr>
          <a:xfrm>
            <a:off x="735068" y="1067820"/>
            <a:ext cx="10542493" cy="2030095"/>
          </a:xfrm>
          <a:prstGeom prst="rect">
            <a:avLst/>
          </a:prstGeom>
          <a:noFill/>
        </p:spPr>
        <p:txBody>
          <a:bodyPr wrap="square">
            <a:spAutoFit/>
          </a:bodyPr>
          <a:lstStyle/>
          <a:p>
            <a:r>
              <a:rPr lang="en-US" dirty="0">
                <a:solidFill>
                  <a:srgbClr val="FF0000"/>
                </a:solidFill>
              </a:rPr>
              <a:t>Mechanism of action</a:t>
            </a:r>
          </a:p>
          <a:p>
            <a:r>
              <a:rPr lang="en-US" dirty="0" err="1"/>
              <a:t>Cycloserine</a:t>
            </a:r>
            <a:r>
              <a:rPr lang="en-US" dirty="0"/>
              <a:t> disrupts D-alanine incorporation into peptidoglycan during bacterial cell wall synthesis. - </a:t>
            </a:r>
            <a:r>
              <a:rPr lang="en-US" dirty="0" err="1"/>
              <a:t>Cycloserine</a:t>
            </a:r>
            <a:r>
              <a:rPr lang="en-US" dirty="0"/>
              <a:t> is an analog of the amino acid D-alanine. </a:t>
            </a:r>
          </a:p>
          <a:p>
            <a:r>
              <a:rPr lang="en-US" dirty="0"/>
              <a:t>It interferes with an early step in bacterial cell wall synthesis in the cytoplasm by competitive inhibition of two enzymes, L-alanine racemase, which forms D-alanine from L-alanine, and D-</a:t>
            </a:r>
            <a:r>
              <a:rPr lang="en-US" dirty="0" err="1"/>
              <a:t>alanylalanine</a:t>
            </a:r>
            <a:r>
              <a:rPr lang="en-US" dirty="0"/>
              <a:t> synthetase, which incorporates D-alanine into the pentapeptide necessary for peptidoglycan formation and bacterial cell wall synthesis.</a:t>
            </a:r>
            <a:endParaRPr lang="en-IN" dirty="0"/>
          </a:p>
        </p:txBody>
      </p:sp>
      <p:sp>
        <p:nvSpPr>
          <p:cNvPr id="2" name="Text Box 1"/>
          <p:cNvSpPr txBox="1"/>
          <p:nvPr/>
        </p:nvSpPr>
        <p:spPr>
          <a:xfrm>
            <a:off x="735330" y="4907915"/>
            <a:ext cx="10478135" cy="1198880"/>
          </a:xfrm>
          <a:prstGeom prst="rect">
            <a:avLst/>
          </a:prstGeom>
          <a:noFill/>
        </p:spPr>
        <p:txBody>
          <a:bodyPr wrap="square" rtlCol="0" anchor="t">
            <a:spAutoFit/>
          </a:bodyPr>
          <a:lstStyle/>
          <a:p>
            <a:r>
              <a:rPr lang="en-IN" dirty="0">
                <a:solidFill>
                  <a:srgbClr val="FF0000"/>
                </a:solidFill>
                <a:sym typeface="+mn-ea"/>
              </a:rPr>
              <a:t>Adverse effects</a:t>
            </a:r>
            <a:r>
              <a:rPr lang="en-IN" dirty="0">
                <a:sym typeface="+mn-ea"/>
              </a:rPr>
              <a:t>  CNS: seizures, drowsiness, somnolence, headache, tremor, dysarthria, vertigo, confusion, memory loss, suicidal tendencies, psychosis, hyper-irritability, character changes, aggression, </a:t>
            </a:r>
            <a:r>
              <a:rPr lang="en-IN" dirty="0" err="1">
                <a:sym typeface="+mn-ea"/>
              </a:rPr>
              <a:t>paresthesia</a:t>
            </a:r>
            <a:r>
              <a:rPr lang="en-IN" dirty="0">
                <a:sym typeface="+mn-ea"/>
              </a:rPr>
              <a:t>, paresis, hyperreflexia, coma. CV: sudden-onset heart failure. Skin: rash. Other: hypersensitivity reactions (allergic dermatitis).</a:t>
            </a:r>
          </a:p>
        </p:txBody>
      </p:sp>
      <p:pic>
        <p:nvPicPr>
          <p:cNvPr id="6" name="Picture 5" descr="SPIPS Logo.png"/>
          <p:cNvPicPr>
            <a:picLocks noChangeAspect="1"/>
          </p:cNvPicPr>
          <p:nvPr/>
        </p:nvPicPr>
        <p:blipFill>
          <a:blip r:embed="rId2" cstate="print"/>
          <a:stretch>
            <a:fillRect/>
          </a:stretch>
        </p:blipFill>
        <p:spPr>
          <a:xfrm>
            <a:off x="10421112" y="185039"/>
            <a:ext cx="1428572" cy="14285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8245" y="3966210"/>
            <a:ext cx="10013315" cy="2249170"/>
          </a:xfrm>
          <a:prstGeom prst="rect">
            <a:avLst/>
          </a:prstGeom>
          <a:noFill/>
        </p:spPr>
        <p:txBody>
          <a:bodyPr wrap="square">
            <a:noAutofit/>
          </a:bodyPr>
          <a:lstStyle/>
          <a:p>
            <a:r>
              <a:rPr lang="en-US" dirty="0">
                <a:solidFill>
                  <a:srgbClr val="FF0000"/>
                </a:solidFill>
              </a:rPr>
              <a:t> Adverse effects </a:t>
            </a:r>
            <a:r>
              <a:rPr lang="en-US" dirty="0"/>
              <a:t>- High incidence: hematuria, urine output or urinary frequency significantly increased or decreased, loss of appetite or extreme thirst (hypokalemia, renal toxicity). - Less incidence: hearing loss, tinnitus, gait instability, dizziness, dyspnea, lethargy, extreme weakness (neuromuscular blockade, renal toxicity, hypokalemia), nausea or vomiting. - Significant renal toxicity: blood creatinine increase, blood urea nitrogen increase, poor creatinine clearance, proteinuria (need routine blood monitoring of renal functions and urine analysis) during usage of this medication. - Damaging to the 8th cranial nerve.</a:t>
            </a:r>
          </a:p>
          <a:p>
            <a:endParaRPr lang="en-US" dirty="0"/>
          </a:p>
          <a:p>
            <a:endParaRPr lang="en-US" altLang="en-IN" dirty="0">
              <a:solidFill>
                <a:srgbClr val="FF0000"/>
              </a:solidFill>
            </a:endParaRPr>
          </a:p>
        </p:txBody>
      </p:sp>
      <p:sp>
        <p:nvSpPr>
          <p:cNvPr id="2" name="Text Box 1"/>
          <p:cNvSpPr txBox="1"/>
          <p:nvPr/>
        </p:nvSpPr>
        <p:spPr>
          <a:xfrm>
            <a:off x="1306830" y="577850"/>
            <a:ext cx="9904730" cy="1476375"/>
          </a:xfrm>
          <a:prstGeom prst="rect">
            <a:avLst/>
          </a:prstGeom>
          <a:noFill/>
        </p:spPr>
        <p:txBody>
          <a:bodyPr wrap="square" rtlCol="0" anchor="t">
            <a:spAutoFit/>
          </a:bodyPr>
          <a:lstStyle/>
          <a:p>
            <a:r>
              <a:rPr lang="en-US" dirty="0">
                <a:solidFill>
                  <a:srgbClr val="FF0000"/>
                </a:solidFill>
                <a:sym typeface="+mn-ea"/>
              </a:rPr>
              <a:t>Mechanism of action</a:t>
            </a:r>
            <a:endParaRPr lang="en-US" dirty="0">
              <a:solidFill>
                <a:srgbClr val="FF0000"/>
              </a:solidFill>
            </a:endParaRPr>
          </a:p>
          <a:p>
            <a:r>
              <a:rPr lang="en-US" dirty="0">
                <a:sym typeface="+mn-ea"/>
              </a:rPr>
              <a:t>Capreomycin inhibit protein synthesis by binding to the 70S ribosomal unit. - Capreomycin also binds to components in the bacterial cell which result in the production of abnormal proteins. These proteins are necessary for the bacteria's survival. - Therefore, the production of these abnormal proteins is ultimately fatal to the bacteria.</a:t>
            </a:r>
          </a:p>
        </p:txBody>
      </p:sp>
      <p:sp>
        <p:nvSpPr>
          <p:cNvPr id="3" name="Text Box 2"/>
          <p:cNvSpPr txBox="1"/>
          <p:nvPr/>
        </p:nvSpPr>
        <p:spPr>
          <a:xfrm>
            <a:off x="1267460" y="2540635"/>
            <a:ext cx="9657080" cy="1679575"/>
          </a:xfrm>
          <a:prstGeom prst="rect">
            <a:avLst/>
          </a:prstGeom>
          <a:noFill/>
        </p:spPr>
        <p:txBody>
          <a:bodyPr wrap="square" rtlCol="0" anchor="t">
            <a:noAutofit/>
          </a:bodyPr>
          <a:lstStyle/>
          <a:p>
            <a:r>
              <a:rPr lang="en-US" dirty="0">
                <a:sym typeface="+mn-ea"/>
              </a:rPr>
              <a:t>Capreomycin is an aminoglycoside antibiotic used as an adjunct drug in tuberculosis. - Capreomycin is effective against a number of Gram-positive and Gram-negative organisms but is primarily active against mycobacteria. It has been used in the treatment of certain resistant strains of Mycobacterium tuberculosis</a:t>
            </a:r>
          </a:p>
        </p:txBody>
      </p:sp>
      <p:sp>
        <p:nvSpPr>
          <p:cNvPr id="4" name="Text Box 3"/>
          <p:cNvSpPr txBox="1"/>
          <p:nvPr/>
        </p:nvSpPr>
        <p:spPr>
          <a:xfrm>
            <a:off x="1268095" y="2171065"/>
            <a:ext cx="4164330" cy="635000"/>
          </a:xfrm>
          <a:prstGeom prst="rect">
            <a:avLst/>
          </a:prstGeom>
          <a:noFill/>
        </p:spPr>
        <p:txBody>
          <a:bodyPr wrap="square" rtlCol="0">
            <a:noAutofit/>
          </a:bodyPr>
          <a:lstStyle/>
          <a:p>
            <a:r>
              <a:rPr lang="en-US" altLang="en-IN" dirty="0">
                <a:solidFill>
                  <a:srgbClr val="FF0000"/>
                </a:solidFill>
                <a:sym typeface="+mn-ea"/>
              </a:rPr>
              <a:t>Uses</a:t>
            </a:r>
            <a:endParaRPr lang="en-US" altLang="en-IN" dirty="0">
              <a:solidFill>
                <a:srgbClr val="FF0000"/>
              </a:solidFill>
            </a:endParaRPr>
          </a:p>
          <a:p>
            <a:endParaRPr lang="en-US"/>
          </a:p>
        </p:txBody>
      </p:sp>
      <p:pic>
        <p:nvPicPr>
          <p:cNvPr id="6" name="Picture 5" descr="SPIPS Logo.png"/>
          <p:cNvPicPr>
            <a:picLocks noChangeAspect="1"/>
          </p:cNvPicPr>
          <p:nvPr/>
        </p:nvPicPr>
        <p:blipFill>
          <a:blip r:embed="rId2" cstate="print"/>
          <a:stretch>
            <a:fillRect/>
          </a:stretch>
        </p:blipFill>
        <p:spPr>
          <a:xfrm>
            <a:off x="11001450" y="121031"/>
            <a:ext cx="848233" cy="84823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220" y="211791"/>
            <a:ext cx="8534400" cy="369332"/>
          </a:xfrm>
          <a:prstGeom prst="rect">
            <a:avLst/>
          </a:prstGeom>
          <a:noFill/>
        </p:spPr>
        <p:txBody>
          <a:bodyPr wrap="square">
            <a:spAutoFit/>
          </a:bodyPr>
          <a:lstStyle/>
          <a:p>
            <a:r>
              <a:rPr lang="en-IN" dirty="0">
                <a:solidFill>
                  <a:srgbClr val="FF0000"/>
                </a:solidFill>
              </a:rPr>
              <a:t>Streptomycin</a:t>
            </a:r>
          </a:p>
        </p:txBody>
      </p:sp>
      <p:sp>
        <p:nvSpPr>
          <p:cNvPr id="7" name="TextBox 6"/>
          <p:cNvSpPr txBox="1"/>
          <p:nvPr/>
        </p:nvSpPr>
        <p:spPr>
          <a:xfrm>
            <a:off x="609600" y="895985"/>
            <a:ext cx="8803640" cy="1594485"/>
          </a:xfrm>
          <a:prstGeom prst="rect">
            <a:avLst/>
          </a:prstGeom>
          <a:noFill/>
        </p:spPr>
        <p:txBody>
          <a:bodyPr wrap="square">
            <a:noAutofit/>
          </a:bodyPr>
          <a:lstStyle/>
          <a:p>
            <a:r>
              <a:rPr lang="en-US" dirty="0">
                <a:solidFill>
                  <a:srgbClr val="FF0000"/>
                </a:solidFill>
              </a:rPr>
              <a:t>Mechanism of action</a:t>
            </a:r>
          </a:p>
          <a:p>
            <a:r>
              <a:rPr lang="en-US" dirty="0"/>
              <a:t> Streptomycin is a protein synthesis inhibitor. It binds to the small S12 and 16S rRNA of the 30S subunit of the bacterial ribosome irreversibly, interfering with the binding of formyl-methionyl-tRNA to the 30S subunit. - This leads to codon misreading, eventual inhibition of protein synthesis and ultimately death of microbial cells.</a:t>
            </a:r>
            <a:endParaRPr lang="en-IN" dirty="0"/>
          </a:p>
        </p:txBody>
      </p:sp>
      <p:sp>
        <p:nvSpPr>
          <p:cNvPr id="2" name="Text Box 1"/>
          <p:cNvSpPr txBox="1"/>
          <p:nvPr/>
        </p:nvSpPr>
        <p:spPr>
          <a:xfrm>
            <a:off x="609600" y="2637155"/>
            <a:ext cx="8982075" cy="1198880"/>
          </a:xfrm>
          <a:prstGeom prst="rect">
            <a:avLst/>
          </a:prstGeom>
          <a:noFill/>
        </p:spPr>
        <p:txBody>
          <a:bodyPr wrap="square" rtlCol="0" anchor="t">
            <a:spAutoFit/>
          </a:bodyPr>
          <a:lstStyle/>
          <a:p>
            <a:r>
              <a:rPr lang="en-US" dirty="0">
                <a:solidFill>
                  <a:srgbClr val="FF0000"/>
                </a:solidFill>
                <a:sym typeface="+mn-ea"/>
              </a:rPr>
              <a:t>Adverse effects </a:t>
            </a:r>
            <a:endParaRPr lang="en-US" dirty="0">
              <a:solidFill>
                <a:srgbClr val="FF0000"/>
              </a:solidFill>
            </a:endParaRPr>
          </a:p>
          <a:p>
            <a:r>
              <a:rPr lang="en-US">
                <a:sym typeface="+mn-ea"/>
              </a:rPr>
              <a:t> V</a:t>
            </a:r>
            <a:r>
              <a:rPr lang="en-US" dirty="0">
                <a:sym typeface="+mn-ea"/>
              </a:rPr>
              <a:t>ertigo, vomiting, numbness of the face, fever, and rash. Fever and rashes may result. - The most concerning side effects are kidney toxicity and ear toxicity. - Use is not recommended during pregnancy. - It is not recommended in people with myasthenia gravis.</a:t>
            </a:r>
          </a:p>
        </p:txBody>
      </p:sp>
      <p:sp>
        <p:nvSpPr>
          <p:cNvPr id="4" name="Text Box 3"/>
          <p:cNvSpPr txBox="1"/>
          <p:nvPr/>
        </p:nvSpPr>
        <p:spPr>
          <a:xfrm>
            <a:off x="609600" y="4261485"/>
            <a:ext cx="8534400" cy="922020"/>
          </a:xfrm>
          <a:prstGeom prst="rect">
            <a:avLst/>
          </a:prstGeom>
          <a:noFill/>
        </p:spPr>
        <p:txBody>
          <a:bodyPr wrap="square" rtlCol="0">
            <a:spAutoFit/>
          </a:bodyPr>
          <a:lstStyle/>
          <a:p>
            <a:r>
              <a:rPr lang="en-US" altLang="en-US">
                <a:solidFill>
                  <a:srgbClr val="FF0000"/>
                </a:solidFill>
                <a:sym typeface="+mn-ea"/>
              </a:rPr>
              <a:t>Uses</a:t>
            </a:r>
            <a:endParaRPr lang="en-US" altLang="en-US">
              <a:solidFill>
                <a:srgbClr val="FF0000"/>
              </a:solidFill>
            </a:endParaRPr>
          </a:p>
          <a:p>
            <a:r>
              <a:rPr lang="en-US" altLang="en-US">
                <a:sym typeface="+mn-ea"/>
              </a:rPr>
              <a:t>An antibiotic used to treat a variety of infections including tuberculosis</a:t>
            </a:r>
            <a:endParaRPr lang="en-US" altLang="en-US"/>
          </a:p>
          <a:p>
            <a:endParaRPr lang="en-US"/>
          </a:p>
        </p:txBody>
      </p:sp>
      <p:pic>
        <p:nvPicPr>
          <p:cNvPr id="6" name="Picture 5" descr="SPIPS Logo.png"/>
          <p:cNvPicPr>
            <a:picLocks noChangeAspect="1"/>
          </p:cNvPicPr>
          <p:nvPr/>
        </p:nvPicPr>
        <p:blipFill>
          <a:blip r:embed="rId2" cstate="print"/>
          <a:stretch>
            <a:fillRect/>
          </a:stretch>
        </p:blipFill>
        <p:spPr>
          <a:xfrm>
            <a:off x="10421112" y="185039"/>
            <a:ext cx="1428572" cy="14285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681095" y="2652395"/>
            <a:ext cx="5196840" cy="1085850"/>
          </a:xfrm>
          <a:prstGeom prst="rect">
            <a:avLst/>
          </a:prstGeom>
          <a:noFill/>
        </p:spPr>
        <p:txBody>
          <a:bodyPr wrap="square" rtlCol="0">
            <a:noAutofit/>
          </a:bodyPr>
          <a:lstStyle/>
          <a:p>
            <a:r>
              <a:rPr lang="en-US" sz="5400">
                <a:solidFill>
                  <a:srgbClr val="FF0000"/>
                </a:solidFill>
                <a:latin typeface="Times New Roman" panose="02020603050405020304" pitchFamily="18" charset="0"/>
                <a:cs typeface="Times New Roman" panose="02020603050405020304" pitchFamily="18"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96DAC541-7B7A-43D3-8B79-37D633B846F1}">
                <asvg:svgBlip xmlns:asvg="http://schemas.microsoft.com/office/drawing/2016/SVG/main" xmlns="" r:embed="rId3"/>
              </a:ext>
            </a:extLst>
          </a:blip>
          <a:stretch>
            <a:fillRect/>
          </a:stretch>
        </p:blipFill>
        <p:spPr>
          <a:xfrm>
            <a:off x="5905500" y="3238500"/>
            <a:ext cx="381000" cy="381000"/>
          </a:xfrm>
          <a:prstGeom prst="rect">
            <a:avLst/>
          </a:prstGeom>
        </p:spPr>
      </p:pic>
      <p:pic>
        <p:nvPicPr>
          <p:cNvPr id="3" name="Picture 2"/>
          <p:cNvPicPr/>
          <p:nvPr/>
        </p:nvPicPr>
        <p:blipFill>
          <a:blip r:embed="rId2">
            <a:extLst>
              <a:ext uri="{96DAC541-7B7A-43D3-8B79-37D633B846F1}">
                <asvg:svgBlip xmlns:asvg="http://schemas.microsoft.com/office/drawing/2016/SVG/main" xmlns="" r:embed="rId3"/>
              </a:ext>
            </a:extLst>
          </a:blip>
          <a:stretch>
            <a:fillRect/>
          </a:stretch>
        </p:blipFill>
        <p:spPr>
          <a:xfrm>
            <a:off x="5905500" y="3238500"/>
            <a:ext cx="381000" cy="381000"/>
          </a:xfrm>
          <a:prstGeom prst="rect">
            <a:avLst/>
          </a:prstGeom>
        </p:spPr>
      </p:pic>
      <p:pic>
        <p:nvPicPr>
          <p:cNvPr id="4" name="Picture 3"/>
          <p:cNvPicPr>
            <a:picLocks noChangeAspect="1"/>
          </p:cNvPicPr>
          <p:nvPr/>
        </p:nvPicPr>
        <p:blipFill>
          <a:blip r:embed="rId4"/>
          <a:stretch>
            <a:fillRect/>
          </a:stretch>
        </p:blipFill>
        <p:spPr>
          <a:xfrm>
            <a:off x="705485" y="1332865"/>
            <a:ext cx="10399395" cy="4850765"/>
          </a:xfrm>
          <a:prstGeom prst="rect">
            <a:avLst/>
          </a:prstGeom>
        </p:spPr>
      </p:pic>
      <p:sp>
        <p:nvSpPr>
          <p:cNvPr id="5" name="Text Box 4"/>
          <p:cNvSpPr txBox="1"/>
          <p:nvPr/>
        </p:nvSpPr>
        <p:spPr>
          <a:xfrm>
            <a:off x="1049655" y="346075"/>
            <a:ext cx="7406005" cy="579120"/>
          </a:xfrm>
          <a:prstGeom prst="rect">
            <a:avLst/>
          </a:prstGeom>
          <a:noFill/>
        </p:spPr>
        <p:txBody>
          <a:bodyPr wrap="square" rtlCol="0">
            <a:noAutofit/>
          </a:bodyPr>
          <a:lstStyle/>
          <a:p>
            <a:r>
              <a:rPr lang="en-US" sz="2800">
                <a:solidFill>
                  <a:srgbClr val="FF0000"/>
                </a:solidFill>
                <a:latin typeface="Times New Roman" panose="02020603050405020304" pitchFamily="18" charset="0"/>
                <a:cs typeface="Times New Roman" panose="02020603050405020304" pitchFamily="18" charset="0"/>
                <a:sym typeface="+mn-ea"/>
              </a:rPr>
              <a:t>Antitubercular drugs are classified as</a:t>
            </a:r>
            <a:endParaRPr lang="en-US" sz="2800"/>
          </a:p>
        </p:txBody>
      </p:sp>
      <p:pic>
        <p:nvPicPr>
          <p:cNvPr id="7" name="Picture 6" descr="SPIPS Logo.png"/>
          <p:cNvPicPr>
            <a:picLocks noChangeAspect="1"/>
          </p:cNvPicPr>
          <p:nvPr/>
        </p:nvPicPr>
        <p:blipFill>
          <a:blip r:embed="rId5" cstate="print"/>
          <a:stretch>
            <a:fillRect/>
          </a:stretch>
        </p:blipFill>
        <p:spPr>
          <a:xfrm>
            <a:off x="10421112" y="185039"/>
            <a:ext cx="1428572" cy="14285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2045" y="930275"/>
            <a:ext cx="2128520" cy="1567815"/>
          </a:xfrm>
          <a:prstGeom prst="rect">
            <a:avLst/>
          </a:prstGeom>
        </p:spPr>
      </p:pic>
      <p:pic>
        <p:nvPicPr>
          <p:cNvPr id="3" name="Picture 2"/>
          <p:cNvPicPr/>
          <p:nvPr/>
        </p:nvPicPr>
        <p:blipFill>
          <a:blip r:embed="rId3">
            <a:extLst>
              <a:ext uri="{96DAC541-7B7A-43D3-8B79-37D633B846F1}">
                <asvg:svgBlip xmlns:asvg="http://schemas.microsoft.com/office/drawing/2016/SVG/main" xmlns="" r:embed="rId4"/>
              </a:ext>
            </a:extLst>
          </a:blip>
          <a:stretch>
            <a:fillRect/>
          </a:stretch>
        </p:blipFill>
        <p:spPr>
          <a:xfrm>
            <a:off x="3406775" y="779145"/>
            <a:ext cx="2447925" cy="1379855"/>
          </a:xfrm>
          <a:prstGeom prst="rect">
            <a:avLst/>
          </a:prstGeom>
        </p:spPr>
      </p:pic>
      <p:sp>
        <p:nvSpPr>
          <p:cNvPr id="4" name="Text Box 3"/>
          <p:cNvSpPr txBox="1"/>
          <p:nvPr/>
        </p:nvSpPr>
        <p:spPr>
          <a:xfrm>
            <a:off x="4010025" y="2159000"/>
            <a:ext cx="1390015" cy="368300"/>
          </a:xfrm>
          <a:prstGeom prst="rect">
            <a:avLst/>
          </a:prstGeom>
          <a:noFill/>
        </p:spPr>
        <p:txBody>
          <a:bodyPr wrap="square" rtlCol="0">
            <a:spAutoFit/>
          </a:bodyPr>
          <a:lstStyle/>
          <a:p>
            <a:r>
              <a:rPr lang="en-US"/>
              <a:t>Ethambutol</a:t>
            </a:r>
          </a:p>
        </p:txBody>
      </p:sp>
      <p:pic>
        <p:nvPicPr>
          <p:cNvPr id="5" name="Picture 4"/>
          <p:cNvPicPr/>
          <p:nvPr/>
        </p:nvPicPr>
        <p:blipFill>
          <a:blip r:embed="rId5"/>
          <a:stretch>
            <a:fillRect/>
          </a:stretch>
        </p:blipFill>
        <p:spPr>
          <a:xfrm>
            <a:off x="6679565" y="858520"/>
            <a:ext cx="1731010" cy="1014730"/>
          </a:xfrm>
          <a:prstGeom prst="rect">
            <a:avLst/>
          </a:prstGeom>
        </p:spPr>
      </p:pic>
      <p:sp>
        <p:nvSpPr>
          <p:cNvPr id="6" name="Text Box 5"/>
          <p:cNvSpPr txBox="1"/>
          <p:nvPr/>
        </p:nvSpPr>
        <p:spPr>
          <a:xfrm>
            <a:off x="6499860" y="1873250"/>
            <a:ext cx="4064000" cy="368300"/>
          </a:xfrm>
          <a:prstGeom prst="rect">
            <a:avLst/>
          </a:prstGeom>
          <a:noFill/>
        </p:spPr>
        <p:txBody>
          <a:bodyPr wrap="square" rtlCol="0">
            <a:spAutoFit/>
          </a:bodyPr>
          <a:lstStyle/>
          <a:p>
            <a:r>
              <a:rPr lang="en-US"/>
              <a:t>Pyrazinamide</a:t>
            </a:r>
          </a:p>
        </p:txBody>
      </p:sp>
      <p:sp>
        <p:nvSpPr>
          <p:cNvPr id="7" name="Text Box 6"/>
          <p:cNvSpPr txBox="1"/>
          <p:nvPr/>
        </p:nvSpPr>
        <p:spPr>
          <a:xfrm>
            <a:off x="964565" y="156845"/>
            <a:ext cx="4961890" cy="622300"/>
          </a:xfrm>
          <a:prstGeom prst="rect">
            <a:avLst/>
          </a:prstGeom>
          <a:noFill/>
        </p:spPr>
        <p:txBody>
          <a:bodyPr wrap="square" rtlCol="0">
            <a:noAutofit/>
          </a:bodyPr>
          <a:lstStyle/>
          <a:p>
            <a:endParaRPr lang="en-US">
              <a:solidFill>
                <a:srgbClr val="FF0000"/>
              </a:solidFill>
            </a:endParaRPr>
          </a:p>
          <a:p>
            <a:r>
              <a:rPr lang="en-US">
                <a:solidFill>
                  <a:srgbClr val="FF0000"/>
                </a:solidFill>
              </a:rPr>
              <a:t>1.First line oral  antitubercular agents</a:t>
            </a:r>
          </a:p>
        </p:txBody>
      </p:sp>
      <p:pic>
        <p:nvPicPr>
          <p:cNvPr id="8" name="Picture 7"/>
          <p:cNvPicPr/>
          <p:nvPr/>
        </p:nvPicPr>
        <p:blipFill>
          <a:blip r:embed="rId6"/>
          <a:stretch>
            <a:fillRect/>
          </a:stretch>
        </p:blipFill>
        <p:spPr>
          <a:xfrm>
            <a:off x="1226185" y="3148330"/>
            <a:ext cx="3023870" cy="3561080"/>
          </a:xfrm>
          <a:prstGeom prst="rect">
            <a:avLst/>
          </a:prstGeom>
        </p:spPr>
      </p:pic>
      <p:sp>
        <p:nvSpPr>
          <p:cNvPr id="9" name="Text Box 8"/>
          <p:cNvSpPr txBox="1"/>
          <p:nvPr/>
        </p:nvSpPr>
        <p:spPr>
          <a:xfrm>
            <a:off x="186055" y="4948555"/>
            <a:ext cx="1560195" cy="410845"/>
          </a:xfrm>
          <a:prstGeom prst="rect">
            <a:avLst/>
          </a:prstGeom>
          <a:noFill/>
        </p:spPr>
        <p:txBody>
          <a:bodyPr wrap="square" rtlCol="0">
            <a:noAutofit/>
          </a:bodyPr>
          <a:lstStyle/>
          <a:p>
            <a:r>
              <a:rPr lang="en-US">
                <a:latin typeface="Times New Roman" panose="02020603050405020304" pitchFamily="18" charset="0"/>
                <a:cs typeface="Times New Roman" panose="02020603050405020304" pitchFamily="18" charset="0"/>
              </a:rPr>
              <a:t>Streptomycin</a:t>
            </a:r>
          </a:p>
        </p:txBody>
      </p:sp>
      <p:pic>
        <p:nvPicPr>
          <p:cNvPr id="11" name="Picture 10"/>
          <p:cNvPicPr/>
          <p:nvPr/>
        </p:nvPicPr>
        <p:blipFill>
          <a:blip r:embed="rId7"/>
          <a:stretch>
            <a:fillRect/>
          </a:stretch>
        </p:blipFill>
        <p:spPr>
          <a:xfrm>
            <a:off x="6054090" y="3429000"/>
            <a:ext cx="4159250" cy="3280410"/>
          </a:xfrm>
          <a:prstGeom prst="rect">
            <a:avLst/>
          </a:prstGeom>
        </p:spPr>
      </p:pic>
      <p:sp>
        <p:nvSpPr>
          <p:cNvPr id="12" name="Text Box 11"/>
          <p:cNvSpPr txBox="1"/>
          <p:nvPr/>
        </p:nvSpPr>
        <p:spPr>
          <a:xfrm>
            <a:off x="6679565" y="3218180"/>
            <a:ext cx="4064000" cy="368300"/>
          </a:xfrm>
          <a:prstGeom prst="rect">
            <a:avLst/>
          </a:prstGeom>
          <a:noFill/>
        </p:spPr>
        <p:txBody>
          <a:bodyPr wrap="square" rtlCol="0">
            <a:spAutoFit/>
          </a:bodyPr>
          <a:lstStyle/>
          <a:p>
            <a:r>
              <a:rPr lang="en-US"/>
              <a:t>Amykacin</a:t>
            </a:r>
          </a:p>
        </p:txBody>
      </p:sp>
      <p:sp>
        <p:nvSpPr>
          <p:cNvPr id="13" name="Text Box 12"/>
          <p:cNvSpPr txBox="1"/>
          <p:nvPr/>
        </p:nvSpPr>
        <p:spPr>
          <a:xfrm>
            <a:off x="901065" y="2776220"/>
            <a:ext cx="4064000" cy="368300"/>
          </a:xfrm>
          <a:prstGeom prst="rect">
            <a:avLst/>
          </a:prstGeom>
          <a:noFill/>
        </p:spPr>
        <p:txBody>
          <a:bodyPr wrap="square" rtlCol="0">
            <a:spAutoFit/>
          </a:bodyPr>
          <a:lstStyle/>
          <a:p>
            <a:r>
              <a:rPr lang="en-US">
                <a:solidFill>
                  <a:srgbClr val="FF0000"/>
                </a:solidFill>
              </a:rPr>
              <a:t>2.Injectable anti TB agents</a:t>
            </a:r>
          </a:p>
        </p:txBody>
      </p:sp>
      <p:pic>
        <p:nvPicPr>
          <p:cNvPr id="14" name="Picture 13" descr="SPIPS Logo.png"/>
          <p:cNvPicPr>
            <a:picLocks noChangeAspect="1"/>
          </p:cNvPicPr>
          <p:nvPr/>
        </p:nvPicPr>
        <p:blipFill>
          <a:blip r:embed="rId8" cstate="print"/>
          <a:stretch>
            <a:fillRect/>
          </a:stretch>
        </p:blipFill>
        <p:spPr>
          <a:xfrm>
            <a:off x="10421112" y="185039"/>
            <a:ext cx="1428572" cy="14285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066165" y="1003618"/>
            <a:ext cx="2781300" cy="1647825"/>
          </a:xfrm>
          <a:prstGeom prst="rect">
            <a:avLst/>
          </a:prstGeom>
        </p:spPr>
      </p:pic>
      <p:sp>
        <p:nvSpPr>
          <p:cNvPr id="3" name="Text Box 2"/>
          <p:cNvSpPr txBox="1"/>
          <p:nvPr/>
        </p:nvSpPr>
        <p:spPr>
          <a:xfrm>
            <a:off x="1696720" y="589915"/>
            <a:ext cx="4064000" cy="368300"/>
          </a:xfrm>
          <a:prstGeom prst="rect">
            <a:avLst/>
          </a:prstGeom>
          <a:noFill/>
        </p:spPr>
        <p:txBody>
          <a:bodyPr wrap="square" rtlCol="0">
            <a:spAutoFit/>
          </a:bodyPr>
          <a:lstStyle/>
          <a:p>
            <a:r>
              <a:rPr lang="en-US"/>
              <a:t>Moxifloxacin</a:t>
            </a:r>
          </a:p>
        </p:txBody>
      </p:sp>
      <p:pic>
        <p:nvPicPr>
          <p:cNvPr id="6" name="Picture 5"/>
          <p:cNvPicPr>
            <a:picLocks noChangeAspect="1"/>
          </p:cNvPicPr>
          <p:nvPr/>
        </p:nvPicPr>
        <p:blipFill>
          <a:blip r:embed="rId3"/>
          <a:stretch>
            <a:fillRect/>
          </a:stretch>
        </p:blipFill>
        <p:spPr>
          <a:xfrm>
            <a:off x="4589145" y="1200150"/>
            <a:ext cx="3109595" cy="1451610"/>
          </a:xfrm>
          <a:prstGeom prst="rect">
            <a:avLst/>
          </a:prstGeom>
        </p:spPr>
      </p:pic>
      <p:sp>
        <p:nvSpPr>
          <p:cNvPr id="7" name="Text Box 6"/>
          <p:cNvSpPr txBox="1"/>
          <p:nvPr/>
        </p:nvSpPr>
        <p:spPr>
          <a:xfrm>
            <a:off x="5240655" y="635635"/>
            <a:ext cx="4064000" cy="368300"/>
          </a:xfrm>
          <a:prstGeom prst="rect">
            <a:avLst/>
          </a:prstGeom>
          <a:noFill/>
        </p:spPr>
        <p:txBody>
          <a:bodyPr wrap="square" rtlCol="0">
            <a:spAutoFit/>
          </a:bodyPr>
          <a:lstStyle/>
          <a:p>
            <a:r>
              <a:rPr lang="en-US"/>
              <a:t>Ofloxacin</a:t>
            </a:r>
          </a:p>
        </p:txBody>
      </p:sp>
      <p:pic>
        <p:nvPicPr>
          <p:cNvPr id="9" name="Picture 8"/>
          <p:cNvPicPr/>
          <p:nvPr/>
        </p:nvPicPr>
        <p:blipFill>
          <a:blip r:embed="rId4"/>
          <a:stretch>
            <a:fillRect/>
          </a:stretch>
        </p:blipFill>
        <p:spPr>
          <a:xfrm>
            <a:off x="630555" y="3983990"/>
            <a:ext cx="1635760" cy="1627505"/>
          </a:xfrm>
          <a:prstGeom prst="rect">
            <a:avLst/>
          </a:prstGeom>
        </p:spPr>
      </p:pic>
      <p:sp>
        <p:nvSpPr>
          <p:cNvPr id="10" name="Text Box 9"/>
          <p:cNvSpPr txBox="1"/>
          <p:nvPr/>
        </p:nvSpPr>
        <p:spPr>
          <a:xfrm>
            <a:off x="970280" y="3503930"/>
            <a:ext cx="4064000" cy="368300"/>
          </a:xfrm>
          <a:prstGeom prst="rect">
            <a:avLst/>
          </a:prstGeom>
          <a:noFill/>
        </p:spPr>
        <p:txBody>
          <a:bodyPr wrap="square" rtlCol="0">
            <a:spAutoFit/>
          </a:bodyPr>
          <a:lstStyle/>
          <a:p>
            <a:r>
              <a:rPr lang="en-US"/>
              <a:t>Ethionamide</a:t>
            </a:r>
          </a:p>
        </p:txBody>
      </p:sp>
      <p:pic>
        <p:nvPicPr>
          <p:cNvPr id="11" name="Picture 10"/>
          <p:cNvPicPr>
            <a:picLocks noChangeAspect="1"/>
          </p:cNvPicPr>
          <p:nvPr/>
        </p:nvPicPr>
        <p:blipFill>
          <a:blip r:embed="rId5"/>
          <a:stretch>
            <a:fillRect/>
          </a:stretch>
        </p:blipFill>
        <p:spPr>
          <a:xfrm>
            <a:off x="2394585" y="3686175"/>
            <a:ext cx="2506345" cy="2694940"/>
          </a:xfrm>
          <a:prstGeom prst="rect">
            <a:avLst/>
          </a:prstGeom>
        </p:spPr>
      </p:pic>
      <p:sp>
        <p:nvSpPr>
          <p:cNvPr id="12" name="Text Box 11"/>
          <p:cNvSpPr txBox="1"/>
          <p:nvPr/>
        </p:nvSpPr>
        <p:spPr>
          <a:xfrm>
            <a:off x="836930" y="3133725"/>
            <a:ext cx="4064000" cy="368300"/>
          </a:xfrm>
          <a:prstGeom prst="rect">
            <a:avLst/>
          </a:prstGeom>
          <a:noFill/>
        </p:spPr>
        <p:txBody>
          <a:bodyPr wrap="square" rtlCol="0">
            <a:spAutoFit/>
          </a:bodyPr>
          <a:lstStyle/>
          <a:p>
            <a:r>
              <a:rPr lang="en-US" b="1">
                <a:solidFill>
                  <a:srgbClr val="FF0000"/>
                </a:solidFill>
              </a:rPr>
              <a:t>4.Oral second line antiTB agents</a:t>
            </a:r>
          </a:p>
        </p:txBody>
      </p:sp>
      <p:sp>
        <p:nvSpPr>
          <p:cNvPr id="14" name="Text Box 13"/>
          <p:cNvSpPr txBox="1"/>
          <p:nvPr/>
        </p:nvSpPr>
        <p:spPr>
          <a:xfrm>
            <a:off x="970280" y="292100"/>
            <a:ext cx="4064000" cy="368300"/>
          </a:xfrm>
          <a:prstGeom prst="rect">
            <a:avLst/>
          </a:prstGeom>
          <a:noFill/>
        </p:spPr>
        <p:txBody>
          <a:bodyPr wrap="square" rtlCol="0">
            <a:spAutoFit/>
          </a:bodyPr>
          <a:lstStyle/>
          <a:p>
            <a:r>
              <a:rPr lang="en-US" b="1">
                <a:solidFill>
                  <a:srgbClr val="FF0000"/>
                </a:solidFill>
              </a:rPr>
              <a:t>3.Flouroquinolones</a:t>
            </a:r>
          </a:p>
        </p:txBody>
      </p:sp>
      <p:pic>
        <p:nvPicPr>
          <p:cNvPr id="15" name="Picture 14"/>
          <p:cNvPicPr/>
          <p:nvPr/>
        </p:nvPicPr>
        <p:blipFill>
          <a:blip r:embed="rId6"/>
          <a:stretch>
            <a:fillRect/>
          </a:stretch>
        </p:blipFill>
        <p:spPr>
          <a:xfrm>
            <a:off x="5034280" y="3685858"/>
            <a:ext cx="2647950" cy="1724025"/>
          </a:xfrm>
          <a:prstGeom prst="rect">
            <a:avLst/>
          </a:prstGeom>
        </p:spPr>
      </p:pic>
      <p:sp>
        <p:nvSpPr>
          <p:cNvPr id="16" name="Text Box 15"/>
          <p:cNvSpPr txBox="1"/>
          <p:nvPr/>
        </p:nvSpPr>
        <p:spPr>
          <a:xfrm>
            <a:off x="5760720" y="3307715"/>
            <a:ext cx="4064000" cy="368300"/>
          </a:xfrm>
          <a:prstGeom prst="rect">
            <a:avLst/>
          </a:prstGeom>
          <a:noFill/>
        </p:spPr>
        <p:txBody>
          <a:bodyPr wrap="square" rtlCol="0">
            <a:spAutoFit/>
          </a:bodyPr>
          <a:lstStyle/>
          <a:p>
            <a:r>
              <a:rPr lang="en-US"/>
              <a:t>Para-aminosalicylic acid</a:t>
            </a:r>
          </a:p>
        </p:txBody>
      </p:sp>
      <p:pic>
        <p:nvPicPr>
          <p:cNvPr id="17" name="Picture 16"/>
          <p:cNvPicPr/>
          <p:nvPr/>
        </p:nvPicPr>
        <p:blipFill>
          <a:blip r:embed="rId7"/>
          <a:stretch>
            <a:fillRect/>
          </a:stretch>
        </p:blipFill>
        <p:spPr>
          <a:xfrm>
            <a:off x="7937500" y="3872230"/>
            <a:ext cx="4161790" cy="1238885"/>
          </a:xfrm>
          <a:prstGeom prst="rect">
            <a:avLst/>
          </a:prstGeom>
        </p:spPr>
      </p:pic>
      <p:sp>
        <p:nvSpPr>
          <p:cNvPr id="19" name="Text Box 18"/>
          <p:cNvSpPr txBox="1"/>
          <p:nvPr/>
        </p:nvSpPr>
        <p:spPr>
          <a:xfrm>
            <a:off x="8955405" y="3503930"/>
            <a:ext cx="4064000" cy="368300"/>
          </a:xfrm>
          <a:prstGeom prst="rect">
            <a:avLst/>
          </a:prstGeom>
          <a:noFill/>
        </p:spPr>
        <p:txBody>
          <a:bodyPr wrap="square" rtlCol="0">
            <a:spAutoFit/>
          </a:bodyPr>
          <a:lstStyle/>
          <a:p>
            <a:r>
              <a:rPr lang="en-US"/>
              <a:t>Thioacetazone</a:t>
            </a:r>
          </a:p>
        </p:txBody>
      </p:sp>
      <p:pic>
        <p:nvPicPr>
          <p:cNvPr id="18" name="Picture 17" descr="SPIPS Logo.png"/>
          <p:cNvPicPr>
            <a:picLocks noChangeAspect="1"/>
          </p:cNvPicPr>
          <p:nvPr/>
        </p:nvPicPr>
        <p:blipFill>
          <a:blip r:embed="rId8" cstate="print"/>
          <a:stretch>
            <a:fillRect/>
          </a:stretch>
        </p:blipFill>
        <p:spPr>
          <a:xfrm>
            <a:off x="10421112" y="185039"/>
            <a:ext cx="1428572" cy="14285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96DAC541-7B7A-43D3-8B79-37D633B846F1}">
                <asvg:svgBlip xmlns:asvg="http://schemas.microsoft.com/office/drawing/2016/SVG/main" xmlns="" r:embed="rId3"/>
              </a:ext>
            </a:extLst>
          </a:blip>
          <a:stretch>
            <a:fillRect/>
          </a:stretch>
        </p:blipFill>
        <p:spPr>
          <a:xfrm>
            <a:off x="904240" y="1165225"/>
            <a:ext cx="3748405" cy="2068195"/>
          </a:xfrm>
          <a:prstGeom prst="rect">
            <a:avLst/>
          </a:prstGeom>
        </p:spPr>
      </p:pic>
      <p:sp>
        <p:nvSpPr>
          <p:cNvPr id="3" name="Text Box 2"/>
          <p:cNvSpPr txBox="1"/>
          <p:nvPr/>
        </p:nvSpPr>
        <p:spPr>
          <a:xfrm>
            <a:off x="662940" y="719455"/>
            <a:ext cx="4064000" cy="368300"/>
          </a:xfrm>
          <a:prstGeom prst="rect">
            <a:avLst/>
          </a:prstGeom>
          <a:noFill/>
        </p:spPr>
        <p:txBody>
          <a:bodyPr wrap="square" rtlCol="0">
            <a:spAutoFit/>
          </a:bodyPr>
          <a:lstStyle/>
          <a:p>
            <a:r>
              <a:rPr lang="en-US"/>
              <a:t>Clofazimine</a:t>
            </a:r>
          </a:p>
        </p:txBody>
      </p:sp>
      <p:pic>
        <p:nvPicPr>
          <p:cNvPr id="4" name="Picture 3"/>
          <p:cNvPicPr/>
          <p:nvPr/>
        </p:nvPicPr>
        <p:blipFill>
          <a:blip r:embed="rId4"/>
          <a:stretch>
            <a:fillRect/>
          </a:stretch>
        </p:blipFill>
        <p:spPr>
          <a:xfrm>
            <a:off x="5412740" y="1010920"/>
            <a:ext cx="3086100" cy="1776730"/>
          </a:xfrm>
          <a:prstGeom prst="rect">
            <a:avLst/>
          </a:prstGeom>
        </p:spPr>
      </p:pic>
      <p:pic>
        <p:nvPicPr>
          <p:cNvPr id="5" name="Picture 4"/>
          <p:cNvPicPr/>
          <p:nvPr/>
        </p:nvPicPr>
        <p:blipFill>
          <a:blip r:embed="rId5">
            <a:extLst>
              <a:ext uri="{96DAC541-7B7A-43D3-8B79-37D633B846F1}">
                <asvg:svgBlip xmlns:asvg="http://schemas.microsoft.com/office/drawing/2016/SVG/main" xmlns="" r:embed="rId6"/>
              </a:ext>
            </a:extLst>
          </a:blip>
          <a:stretch>
            <a:fillRect/>
          </a:stretch>
        </p:blipFill>
        <p:spPr>
          <a:xfrm>
            <a:off x="2071370" y="3679190"/>
            <a:ext cx="4358005" cy="3178810"/>
          </a:xfrm>
          <a:prstGeom prst="rect">
            <a:avLst/>
          </a:prstGeom>
        </p:spPr>
      </p:pic>
      <p:sp>
        <p:nvSpPr>
          <p:cNvPr id="6" name="Text Box 5"/>
          <p:cNvSpPr txBox="1"/>
          <p:nvPr/>
        </p:nvSpPr>
        <p:spPr>
          <a:xfrm>
            <a:off x="2841625" y="3310890"/>
            <a:ext cx="4064000" cy="368300"/>
          </a:xfrm>
          <a:prstGeom prst="rect">
            <a:avLst/>
          </a:prstGeom>
          <a:noFill/>
        </p:spPr>
        <p:txBody>
          <a:bodyPr wrap="square" rtlCol="0">
            <a:spAutoFit/>
          </a:bodyPr>
          <a:lstStyle/>
          <a:p>
            <a:r>
              <a:rPr lang="en-US"/>
              <a:t>Clarithromycin</a:t>
            </a:r>
          </a:p>
        </p:txBody>
      </p:sp>
      <p:sp>
        <p:nvSpPr>
          <p:cNvPr id="7" name="Text Box 6"/>
          <p:cNvSpPr txBox="1"/>
          <p:nvPr/>
        </p:nvSpPr>
        <p:spPr>
          <a:xfrm>
            <a:off x="746760" y="191770"/>
            <a:ext cx="8117205" cy="39878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5.Agents with unclear role in treatment of drug resistant TB</a:t>
            </a:r>
          </a:p>
        </p:txBody>
      </p:sp>
      <p:pic>
        <p:nvPicPr>
          <p:cNvPr id="8" name="Picture 7" descr="SPIPS Logo.png"/>
          <p:cNvPicPr>
            <a:picLocks noChangeAspect="1"/>
          </p:cNvPicPr>
          <p:nvPr/>
        </p:nvPicPr>
        <p:blipFill>
          <a:blip r:embed="rId7" cstate="print"/>
          <a:stretch>
            <a:fillRect/>
          </a:stretch>
        </p:blipFill>
        <p:spPr>
          <a:xfrm>
            <a:off x="10421112" y="185039"/>
            <a:ext cx="1428572" cy="14285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693" y="281952"/>
            <a:ext cx="7575177" cy="369332"/>
          </a:xfrm>
          <a:prstGeom prst="rect">
            <a:avLst/>
          </a:prstGeom>
          <a:noFill/>
        </p:spPr>
        <p:txBody>
          <a:bodyPr wrap="square">
            <a:spAutoFit/>
          </a:bodyPr>
          <a:lstStyle/>
          <a:p>
            <a:r>
              <a:rPr lang="en-US" dirty="0"/>
              <a:t>Cell envelopes of mycobacteria </a:t>
            </a:r>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683" y="777824"/>
            <a:ext cx="7625867" cy="3740387"/>
          </a:xfrm>
          <a:prstGeom prst="rect">
            <a:avLst/>
          </a:prstGeom>
        </p:spPr>
      </p:pic>
      <p:sp>
        <p:nvSpPr>
          <p:cNvPr id="7" name="TextBox 6"/>
          <p:cNvSpPr txBox="1"/>
          <p:nvPr/>
        </p:nvSpPr>
        <p:spPr>
          <a:xfrm>
            <a:off x="690282" y="4787153"/>
            <a:ext cx="9672917" cy="1200329"/>
          </a:xfrm>
          <a:prstGeom prst="rect">
            <a:avLst/>
          </a:prstGeom>
          <a:noFill/>
        </p:spPr>
        <p:txBody>
          <a:bodyPr wrap="square">
            <a:spAutoFit/>
          </a:bodyPr>
          <a:lstStyle/>
          <a:p>
            <a:r>
              <a:rPr lang="en-US" dirty="0"/>
              <a:t>The innermost layer of the mycobacterial cell envelope is composed of peptidoglycan and is lined by a layer of arabinogalactan. The presence of mycolic acids covalently bound to arabinogalactan, as well as the interaction of glycolipids and lipoglycans with mycolic acids in the outer layer, confers high hydrophobicity to the mycobacterial cell wall</a:t>
            </a:r>
            <a:endParaRPr lang="en-IN" dirty="0"/>
          </a:p>
        </p:txBody>
      </p:sp>
      <p:pic>
        <p:nvPicPr>
          <p:cNvPr id="6" name="Picture 5" descr="SPIPS Logo.png"/>
          <p:cNvPicPr>
            <a:picLocks noChangeAspect="1"/>
          </p:cNvPicPr>
          <p:nvPr/>
        </p:nvPicPr>
        <p:blipFill>
          <a:blip r:embed="rId3" cstate="print"/>
          <a:stretch>
            <a:fillRect/>
          </a:stretch>
        </p:blipFill>
        <p:spPr>
          <a:xfrm>
            <a:off x="10421112" y="185039"/>
            <a:ext cx="1428572" cy="14285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3950" y="759460"/>
            <a:ext cx="9597390" cy="3582670"/>
          </a:xfrm>
          <a:prstGeom prst="rect">
            <a:avLst/>
          </a:prstGeom>
          <a:noFill/>
        </p:spPr>
        <p:txBody>
          <a:bodyPr wrap="square">
            <a:noAutofit/>
          </a:bodyPr>
          <a:lstStyle/>
          <a:p>
            <a:r>
              <a:rPr lang="en-US" dirty="0">
                <a:solidFill>
                  <a:srgbClr val="FF0000"/>
                </a:solidFill>
              </a:rPr>
              <a:t>Mechanism of action of Isoniazid</a:t>
            </a:r>
          </a:p>
          <a:p>
            <a:endParaRPr lang="en-US" dirty="0"/>
          </a:p>
          <a:p>
            <a:r>
              <a:rPr lang="en-US" dirty="0"/>
              <a:t>Causes a decreased synthesis of mycolic acid. Mycolic acid is a constituent of mycobacterial cell wall that is thought to be responsible for the acid fastness of the bacteria. - Isoniazid is a prodrug that is activated on the surface of M. tuberculosis by </a:t>
            </a:r>
            <a:r>
              <a:rPr lang="en-US" dirty="0" err="1"/>
              <a:t>katG</a:t>
            </a:r>
            <a:r>
              <a:rPr lang="en-US" dirty="0"/>
              <a:t> enzyme to </a:t>
            </a:r>
            <a:r>
              <a:rPr lang="en-US" dirty="0" err="1"/>
              <a:t>isonicotinic</a:t>
            </a:r>
            <a:r>
              <a:rPr lang="en-US" dirty="0"/>
              <a:t> acid. </a:t>
            </a:r>
          </a:p>
          <a:p>
            <a:r>
              <a:rPr lang="en-US" dirty="0" err="1"/>
              <a:t>Isonicotinic</a:t>
            </a:r>
            <a:r>
              <a:rPr lang="en-US" dirty="0"/>
              <a:t> acid inhibits the bacterial cell wall mycolic acid, thereby making M. tuberculosis susceptible to reactive oxygen radicals.</a:t>
            </a:r>
          </a:p>
          <a:p>
            <a:r>
              <a:rPr lang="en-US" dirty="0"/>
              <a:t> Isoniazid may be bacteriostatic or bactericidal in action, depending on the concentration of the drug attained at the site of infection and the susceptibility of the infecting organism. T</a:t>
            </a:r>
          </a:p>
          <a:p>
            <a:r>
              <a:rPr lang="en-US" dirty="0"/>
              <a:t>he drug is active against susceptible bacteria only during bacterial cell division.</a:t>
            </a:r>
            <a:endParaRPr lang="en-IN" dirty="0"/>
          </a:p>
        </p:txBody>
      </p:sp>
      <p:sp>
        <p:nvSpPr>
          <p:cNvPr id="5" name="TextBox 4"/>
          <p:cNvSpPr txBox="1"/>
          <p:nvPr/>
        </p:nvSpPr>
        <p:spPr>
          <a:xfrm>
            <a:off x="1122680" y="5010785"/>
            <a:ext cx="9598660" cy="1477645"/>
          </a:xfrm>
          <a:prstGeom prst="rect">
            <a:avLst/>
          </a:prstGeom>
          <a:noFill/>
        </p:spPr>
        <p:txBody>
          <a:bodyPr wrap="square">
            <a:noAutofit/>
          </a:bodyPr>
          <a:lstStyle/>
          <a:p>
            <a:r>
              <a:rPr lang="en-IN" dirty="0">
                <a:solidFill>
                  <a:srgbClr val="FF0000"/>
                </a:solidFill>
                <a:latin typeface="Times New Roman" panose="02020603050405020304" pitchFamily="18" charset="0"/>
                <a:cs typeface="Times New Roman" panose="02020603050405020304" pitchFamily="18" charset="0"/>
              </a:rPr>
              <a:t>Adverse Reactions:</a:t>
            </a:r>
            <a:r>
              <a:rPr lang="en-IN" dirty="0">
                <a:latin typeface="Times New Roman" panose="02020603050405020304" pitchFamily="18" charset="0"/>
                <a:cs typeface="Times New Roman" panose="02020603050405020304" pitchFamily="18" charset="0"/>
              </a:rPr>
              <a:t> - </a:t>
            </a:r>
          </a:p>
          <a:p>
            <a:r>
              <a:rPr lang="en-IN" dirty="0">
                <a:latin typeface="Times New Roman" panose="02020603050405020304" pitchFamily="18" charset="0"/>
                <a:cs typeface="Times New Roman" panose="02020603050405020304" pitchFamily="18" charset="0"/>
              </a:rPr>
              <a:t>Peripheral neuropathy, elevated serum transaminases (SGOT; SGPT), </a:t>
            </a:r>
            <a:r>
              <a:rPr lang="en-IN" dirty="0" err="1">
                <a:latin typeface="Times New Roman" panose="02020603050405020304" pitchFamily="18" charset="0"/>
                <a:cs typeface="Times New Roman" panose="02020603050405020304" pitchFamily="18" charset="0"/>
              </a:rPr>
              <a:t>bilirubinemia</a:t>
            </a:r>
            <a:r>
              <a:rPr lang="en-IN" dirty="0">
                <a:latin typeface="Times New Roman" panose="02020603050405020304" pitchFamily="18" charset="0"/>
                <a:cs typeface="Times New Roman" panose="02020603050405020304" pitchFamily="18" charset="0"/>
              </a:rPr>
              <a:t>, bilirubinuria, jaundice, hepatitis (may be fatal), nausea, vomiting, epigastric distress, pancreatitis, blood dyscrasias, hypersensitivity reactions, </a:t>
            </a:r>
            <a:r>
              <a:rPr lang="en-IN" dirty="0" err="1">
                <a:latin typeface="Times New Roman" panose="02020603050405020304" pitchFamily="18" charset="0"/>
                <a:cs typeface="Times New Roman" panose="02020603050405020304" pitchFamily="18" charset="0"/>
              </a:rPr>
              <a:t>hyperglycemia</a:t>
            </a:r>
            <a:r>
              <a:rPr lang="en-IN" dirty="0">
                <a:latin typeface="Times New Roman" panose="02020603050405020304" pitchFamily="18" charset="0"/>
                <a:cs typeface="Times New Roman" panose="02020603050405020304" pitchFamily="18" charset="0"/>
              </a:rPr>
              <a:t>, pellagra, metabolic acidosis, rheumatic syndrome</a:t>
            </a:r>
          </a:p>
        </p:txBody>
      </p:sp>
      <p:sp>
        <p:nvSpPr>
          <p:cNvPr id="2" name="Text Box 1"/>
          <p:cNvSpPr txBox="1"/>
          <p:nvPr/>
        </p:nvSpPr>
        <p:spPr>
          <a:xfrm>
            <a:off x="1123315" y="3822700"/>
            <a:ext cx="9893300" cy="975360"/>
          </a:xfrm>
          <a:prstGeom prst="rect">
            <a:avLst/>
          </a:prstGeom>
          <a:noFill/>
        </p:spPr>
        <p:txBody>
          <a:bodyPr wrap="square" rtlCol="0">
            <a:noAutofit/>
          </a:bodyPr>
          <a:lstStyle/>
          <a:p>
            <a:r>
              <a:rPr lang="en-US" altLang="en-US">
                <a:solidFill>
                  <a:srgbClr val="FF0000"/>
                </a:solidFill>
              </a:rPr>
              <a:t>Uses</a:t>
            </a:r>
          </a:p>
          <a:p>
            <a:r>
              <a:rPr lang="en-US" altLang="en-US"/>
              <a:t>Isoniazid is an antibiotic used to treat mycobacterial infections; most commonly use in combination with other antimycobacterial agents for the treatment of active or latent tuberculosis.</a:t>
            </a:r>
            <a:endParaRPr lang="en-US"/>
          </a:p>
        </p:txBody>
      </p:sp>
      <p:pic>
        <p:nvPicPr>
          <p:cNvPr id="6" name="Picture 5" descr="SPIPS Logo.png"/>
          <p:cNvPicPr>
            <a:picLocks noChangeAspect="1"/>
          </p:cNvPicPr>
          <p:nvPr/>
        </p:nvPicPr>
        <p:blipFill>
          <a:blip r:embed="rId2" cstate="print"/>
          <a:stretch>
            <a:fillRect/>
          </a:stretch>
        </p:blipFill>
        <p:spPr>
          <a:xfrm>
            <a:off x="10421112" y="185039"/>
            <a:ext cx="1428572" cy="14285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5942" y="456310"/>
            <a:ext cx="6096000" cy="369332"/>
          </a:xfrm>
          <a:prstGeom prst="rect">
            <a:avLst/>
          </a:prstGeom>
          <a:noFill/>
        </p:spPr>
        <p:txBody>
          <a:bodyPr wrap="square">
            <a:spAutoFit/>
          </a:bodyPr>
          <a:lstStyle/>
          <a:p>
            <a:r>
              <a:rPr lang="en-IN" dirty="0">
                <a:solidFill>
                  <a:srgbClr val="FF0000"/>
                </a:solidFill>
              </a:rPr>
              <a:t>Ethambutol (EMB)</a:t>
            </a:r>
          </a:p>
        </p:txBody>
      </p:sp>
      <p:sp>
        <p:nvSpPr>
          <p:cNvPr id="5" name="TextBox 4"/>
          <p:cNvSpPr txBox="1"/>
          <p:nvPr/>
        </p:nvSpPr>
        <p:spPr>
          <a:xfrm>
            <a:off x="851646" y="897394"/>
            <a:ext cx="9081247" cy="923330"/>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Mechanism of action</a:t>
            </a:r>
            <a:r>
              <a:rPr lang="en-US" dirty="0">
                <a:latin typeface="Times New Roman" panose="02020603050405020304" pitchFamily="18" charset="0"/>
                <a:cs typeface="Times New Roman" panose="02020603050405020304" pitchFamily="18" charset="0"/>
              </a:rPr>
              <a:t> - It causes inhibition of mycobacterial </a:t>
            </a:r>
            <a:r>
              <a:rPr lang="en-US" dirty="0" err="1">
                <a:latin typeface="Times New Roman" panose="02020603050405020304" pitchFamily="18" charset="0"/>
                <a:cs typeface="Times New Roman" panose="02020603050405020304" pitchFamily="18" charset="0"/>
              </a:rPr>
              <a:t>arabinosyl</a:t>
            </a:r>
            <a:r>
              <a:rPr lang="en-US" dirty="0">
                <a:latin typeface="Times New Roman" panose="02020603050405020304" pitchFamily="18" charset="0"/>
                <a:cs typeface="Times New Roman" panose="02020603050405020304" pitchFamily="18" charset="0"/>
              </a:rPr>
              <a:t> transferases which is involved in polymerization reaction of </a:t>
            </a:r>
            <a:r>
              <a:rPr lang="en-US" dirty="0" err="1">
                <a:latin typeface="Times New Roman" panose="02020603050405020304" pitchFamily="18" charset="0"/>
                <a:cs typeface="Times New Roman" panose="02020603050405020304" pitchFamily="18" charset="0"/>
              </a:rPr>
              <a:t>arabinoglycan</a:t>
            </a:r>
            <a:r>
              <a:rPr lang="en-US" dirty="0">
                <a:latin typeface="Times New Roman" panose="02020603050405020304" pitchFamily="18" charset="0"/>
                <a:cs typeface="Times New Roman" panose="02020603050405020304" pitchFamily="18" charset="0"/>
              </a:rPr>
              <a:t>, which is an essential component of mycobacterial cell wall. - It is also thought to inhibit RNA synthesis. </a:t>
            </a:r>
            <a:endParaRPr lang="en-IN"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97856" y="2052935"/>
            <a:ext cx="8597155" cy="923330"/>
          </a:xfrm>
          <a:prstGeom prst="rect">
            <a:avLst/>
          </a:prstGeom>
          <a:noFill/>
        </p:spPr>
        <p:txBody>
          <a:bodyPr wrap="square">
            <a:spAutoFit/>
          </a:bodyPr>
          <a:lstStyle/>
          <a:p>
            <a:r>
              <a:rPr lang="en-US" dirty="0">
                <a:solidFill>
                  <a:srgbClr val="FF0000"/>
                </a:solidFill>
              </a:rPr>
              <a:t>Adverse effects –</a:t>
            </a:r>
          </a:p>
          <a:p>
            <a:r>
              <a:rPr lang="en-US" dirty="0"/>
              <a:t> It may cause fever and skin rashes. - It may cause optic neuritis and reduction in visual acuity. It may also cause a loss of red and green color discrimination</a:t>
            </a:r>
            <a:endParaRPr lang="en-IN" dirty="0"/>
          </a:p>
        </p:txBody>
      </p:sp>
      <p:sp>
        <p:nvSpPr>
          <p:cNvPr id="2" name="Text Box 1"/>
          <p:cNvSpPr txBox="1"/>
          <p:nvPr/>
        </p:nvSpPr>
        <p:spPr>
          <a:xfrm>
            <a:off x="894080" y="3766820"/>
            <a:ext cx="8379460" cy="368300"/>
          </a:xfrm>
          <a:prstGeom prst="rect">
            <a:avLst/>
          </a:prstGeom>
          <a:noFill/>
        </p:spPr>
        <p:txBody>
          <a:bodyPr wrap="square" rtlCol="0">
            <a:spAutoFit/>
          </a:bodyPr>
          <a:lstStyle/>
          <a:p>
            <a:r>
              <a:rPr lang="en-US" altLang="en-US"/>
              <a:t>Ethambutol is used to treat tuberculosis (TB). It is used with other medicines for TB.</a:t>
            </a:r>
          </a:p>
        </p:txBody>
      </p:sp>
      <p:sp>
        <p:nvSpPr>
          <p:cNvPr id="4" name="Text Box 3"/>
          <p:cNvSpPr txBox="1"/>
          <p:nvPr/>
        </p:nvSpPr>
        <p:spPr>
          <a:xfrm>
            <a:off x="925830" y="3398520"/>
            <a:ext cx="4127500" cy="368300"/>
          </a:xfrm>
          <a:prstGeom prst="rect">
            <a:avLst/>
          </a:prstGeom>
          <a:noFill/>
        </p:spPr>
        <p:txBody>
          <a:bodyPr wrap="square" rtlCol="0">
            <a:spAutoFit/>
          </a:bodyPr>
          <a:lstStyle/>
          <a:p>
            <a:r>
              <a:rPr lang="en-US">
                <a:solidFill>
                  <a:srgbClr val="FF0000"/>
                </a:solidFill>
              </a:rPr>
              <a:t>Uses</a:t>
            </a:r>
          </a:p>
        </p:txBody>
      </p:sp>
      <p:pic>
        <p:nvPicPr>
          <p:cNvPr id="8" name="Picture 7" descr="SPIPS Logo.png"/>
          <p:cNvPicPr>
            <a:picLocks noChangeAspect="1"/>
          </p:cNvPicPr>
          <p:nvPr/>
        </p:nvPicPr>
        <p:blipFill>
          <a:blip r:embed="rId2" cstate="print"/>
          <a:stretch>
            <a:fillRect/>
          </a:stretch>
        </p:blipFill>
        <p:spPr>
          <a:xfrm>
            <a:off x="10421112" y="185039"/>
            <a:ext cx="1428572" cy="14285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070" y="330805"/>
            <a:ext cx="6096000" cy="369332"/>
          </a:xfrm>
          <a:prstGeom prst="rect">
            <a:avLst/>
          </a:prstGeom>
          <a:noFill/>
        </p:spPr>
        <p:txBody>
          <a:bodyPr wrap="square">
            <a:spAutoFit/>
          </a:bodyPr>
          <a:lstStyle/>
          <a:p>
            <a:r>
              <a:rPr lang="en-IN" dirty="0">
                <a:solidFill>
                  <a:srgbClr val="FF0000"/>
                </a:solidFill>
              </a:rPr>
              <a:t>Pyrazinamide (PZA)</a:t>
            </a:r>
          </a:p>
        </p:txBody>
      </p:sp>
      <p:sp>
        <p:nvSpPr>
          <p:cNvPr id="5" name="TextBox 4"/>
          <p:cNvSpPr txBox="1"/>
          <p:nvPr/>
        </p:nvSpPr>
        <p:spPr>
          <a:xfrm>
            <a:off x="744070" y="950259"/>
            <a:ext cx="10641106" cy="2306955"/>
          </a:xfrm>
          <a:prstGeom prst="rect">
            <a:avLst/>
          </a:prstGeom>
          <a:noFill/>
        </p:spPr>
        <p:txBody>
          <a:bodyPr wrap="square">
            <a:spAutoFit/>
          </a:bodyPr>
          <a:lstStyle/>
          <a:p>
            <a:r>
              <a:rPr lang="en-US" dirty="0">
                <a:solidFill>
                  <a:srgbClr val="FF0000"/>
                </a:solidFill>
              </a:rPr>
              <a:t>Mechanism of action –</a:t>
            </a:r>
          </a:p>
          <a:p>
            <a:r>
              <a:rPr lang="en-US" dirty="0"/>
              <a:t>Pyrazinamide diffuses into the granuloma of M. tuberculosis, where the tuberculosis enzyme </a:t>
            </a:r>
            <a:r>
              <a:rPr lang="en-US" dirty="0" err="1"/>
              <a:t>pyrazinamidase</a:t>
            </a:r>
            <a:r>
              <a:rPr lang="en-US" dirty="0"/>
              <a:t> converts pyrazinamide to the active form </a:t>
            </a:r>
            <a:r>
              <a:rPr lang="en-US" dirty="0" err="1"/>
              <a:t>pyrazinoic</a:t>
            </a:r>
            <a:r>
              <a:rPr lang="en-US" dirty="0"/>
              <a:t> acid. - Under acidic conditions of pH 5 to 6, the </a:t>
            </a:r>
            <a:r>
              <a:rPr lang="en-US" dirty="0" err="1"/>
              <a:t>pyrazinoic</a:t>
            </a:r>
            <a:r>
              <a:rPr lang="en-US" dirty="0"/>
              <a:t> acid that slowly leaks out converts to the protonated conjugate acid, which is thought to diffuse easily back into the bacilli and accumulate. The net effect is that more </a:t>
            </a:r>
            <a:r>
              <a:rPr lang="en-US" dirty="0" err="1"/>
              <a:t>pyrazinoic</a:t>
            </a:r>
            <a:r>
              <a:rPr lang="en-US" dirty="0"/>
              <a:t> acid accumulates inside the bacillus at acid pH than at neutral </a:t>
            </a:r>
            <a:r>
              <a:rPr lang="en-US" dirty="0" err="1"/>
              <a:t>pH.</a:t>
            </a:r>
            <a:r>
              <a:rPr lang="en-US" dirty="0"/>
              <a:t> - </a:t>
            </a:r>
            <a:r>
              <a:rPr lang="en-US" dirty="0" err="1"/>
              <a:t>Pyrazinoic</a:t>
            </a:r>
            <a:r>
              <a:rPr lang="en-US" dirty="0"/>
              <a:t> acid was thought to inhibit the enzyme fatty acid synthase-I (FAS), which is required by the bacterium to synthesize fatty acids. - </a:t>
            </a:r>
            <a:r>
              <a:rPr lang="en-US" dirty="0" err="1"/>
              <a:t>Pyrazinoic</a:t>
            </a:r>
            <a:r>
              <a:rPr lang="en-US" dirty="0"/>
              <a:t> acid was proposed to bind to the ribosomal protein S1 (</a:t>
            </a:r>
            <a:r>
              <a:rPr lang="en-US" dirty="0" err="1"/>
              <a:t>RpsA</a:t>
            </a:r>
            <a:r>
              <a:rPr lang="en-US" dirty="0"/>
              <a:t>) and inhibit trans-translation process. </a:t>
            </a:r>
            <a:endParaRPr lang="en-IN" dirty="0"/>
          </a:p>
        </p:txBody>
      </p:sp>
      <p:sp>
        <p:nvSpPr>
          <p:cNvPr id="7" name="TextBox 6"/>
          <p:cNvSpPr txBox="1"/>
          <p:nvPr/>
        </p:nvSpPr>
        <p:spPr>
          <a:xfrm>
            <a:off x="744070" y="4909515"/>
            <a:ext cx="10201836" cy="1477328"/>
          </a:xfrm>
          <a:prstGeom prst="rect">
            <a:avLst/>
          </a:prstGeom>
          <a:noFill/>
        </p:spPr>
        <p:txBody>
          <a:bodyPr wrap="square">
            <a:spAutoFit/>
          </a:bodyPr>
          <a:lstStyle/>
          <a:p>
            <a:r>
              <a:rPr lang="en-IN" dirty="0">
                <a:solidFill>
                  <a:srgbClr val="FF0000"/>
                </a:solidFill>
              </a:rPr>
              <a:t>Adverse effects –</a:t>
            </a:r>
            <a:endParaRPr lang="en-IN" dirty="0"/>
          </a:p>
          <a:p>
            <a:r>
              <a:rPr lang="en-IN" dirty="0"/>
              <a:t> The most common (approximately 1%) side effect of pyrazinamide is joint pains (arthralgia) - The most dangerous side effect of pyrazinamide is hepatotoxicity. - Other side effects include nausea and vomiting, anorexia, sideroblastic </a:t>
            </a:r>
            <a:r>
              <a:rPr lang="en-IN" dirty="0" err="1"/>
              <a:t>anemia</a:t>
            </a:r>
            <a:r>
              <a:rPr lang="en-IN" dirty="0"/>
              <a:t>, skin rash, urticaria, pruritus, dysuria, interstitial nephritis, malaise; rarely porphyria, and fever</a:t>
            </a:r>
          </a:p>
        </p:txBody>
      </p:sp>
      <p:sp>
        <p:nvSpPr>
          <p:cNvPr id="2" name="Text Box 1"/>
          <p:cNvSpPr txBox="1"/>
          <p:nvPr/>
        </p:nvSpPr>
        <p:spPr>
          <a:xfrm>
            <a:off x="828675" y="3851910"/>
            <a:ext cx="10202545" cy="645160"/>
          </a:xfrm>
          <a:prstGeom prst="rect">
            <a:avLst/>
          </a:prstGeom>
          <a:noFill/>
        </p:spPr>
        <p:txBody>
          <a:bodyPr wrap="square" rtlCol="0">
            <a:spAutoFit/>
          </a:bodyPr>
          <a:lstStyle/>
          <a:p>
            <a:r>
              <a:rPr lang="en-US" altLang="en-US"/>
              <a:t>Pyrazinamide is an antibiotic that fights bacteria. Pyrazinamide is used to treat tuberculosis (TB) in adults and children</a:t>
            </a:r>
          </a:p>
        </p:txBody>
      </p:sp>
      <p:sp>
        <p:nvSpPr>
          <p:cNvPr id="4" name="Text Box 3"/>
          <p:cNvSpPr txBox="1"/>
          <p:nvPr/>
        </p:nvSpPr>
        <p:spPr>
          <a:xfrm>
            <a:off x="744220" y="3371215"/>
            <a:ext cx="4064000" cy="368300"/>
          </a:xfrm>
          <a:prstGeom prst="rect">
            <a:avLst/>
          </a:prstGeom>
          <a:noFill/>
        </p:spPr>
        <p:txBody>
          <a:bodyPr wrap="square" rtlCol="0">
            <a:spAutoFit/>
          </a:bodyPr>
          <a:lstStyle/>
          <a:p>
            <a:r>
              <a:rPr lang="en-US">
                <a:solidFill>
                  <a:srgbClr val="FF0000"/>
                </a:solidFill>
              </a:rPr>
              <a:t>Uses</a:t>
            </a:r>
          </a:p>
        </p:txBody>
      </p:sp>
      <p:pic>
        <p:nvPicPr>
          <p:cNvPr id="8" name="Picture 7" descr="SPIPS Logo.png"/>
          <p:cNvPicPr>
            <a:picLocks noChangeAspect="1"/>
          </p:cNvPicPr>
          <p:nvPr/>
        </p:nvPicPr>
        <p:blipFill>
          <a:blip r:embed="rId2" cstate="print"/>
          <a:stretch>
            <a:fillRect/>
          </a:stretch>
        </p:blipFill>
        <p:spPr>
          <a:xfrm>
            <a:off x="10793472" y="1602"/>
            <a:ext cx="1305990" cy="13059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1805</Words>
  <Application>Microsoft Office PowerPoint</Application>
  <PresentationFormat>Widescreen</PresentationFormat>
  <Paragraphs>95</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Comic Sans MS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bunny bunny</dc:creator>
  <cp:lastModifiedBy>La Pulga</cp:lastModifiedBy>
  <cp:revision>7</cp:revision>
  <dcterms:created xsi:type="dcterms:W3CDTF">2025-02-26T14:14:00Z</dcterms:created>
  <dcterms:modified xsi:type="dcterms:W3CDTF">2025-03-01T06:59:30Z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089ED636EFDE40F5BCCB5BB75AAE38CD_13</vt:lpwstr>
  </property>
  <property fmtid="{D5CDD505-2E9C-101B-9397-08002B2CF9AE}" pid="3" name="KSOProductBuildVer">
    <vt:lpwstr>1033-12.2.0.20323</vt:lpwstr>
  </property>
</Properties>
</file>